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sldIdLst>
    <p:sldId id="256" r:id="rId5"/>
    <p:sldId id="258" r:id="rId6"/>
    <p:sldId id="259" r:id="rId7"/>
    <p:sldId id="260" r:id="rId8"/>
    <p:sldId id="261" r:id="rId9"/>
    <p:sldId id="262" r:id="rId10"/>
    <p:sldId id="263" r:id="rId11"/>
    <p:sldId id="264" r:id="rId12"/>
    <p:sldId id="265" r:id="rId13"/>
    <p:sldId id="266" r:id="rId14"/>
    <p:sldId id="280" r:id="rId15"/>
    <p:sldId id="267" r:id="rId16"/>
    <p:sldId id="268" r:id="rId17"/>
    <p:sldId id="269" r:id="rId18"/>
    <p:sldId id="273" r:id="rId19"/>
    <p:sldId id="274" r:id="rId20"/>
    <p:sldId id="275" r:id="rId21"/>
    <p:sldId id="276" r:id="rId22"/>
    <p:sldId id="277" r:id="rId23"/>
    <p:sldId id="278" r:id="rId24"/>
    <p:sldId id="279" r:id="rId25"/>
  </p:sldIdLst>
  <p:sldSz cx="12192000" cy="6858000"/>
  <p:notesSz cx="6858000" cy="9144000"/>
  <p:defaultText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70F11"/>
    <a:srgbClr val="B53F1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6FEA7A3-5E7F-4215-8B83-7E84A7A98DBF}" v="3" dt="2022-11-21T15:48:18.78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75" autoAdjust="0"/>
    <p:restoredTop sz="94660"/>
  </p:normalViewPr>
  <p:slideViewPr>
    <p:cSldViewPr snapToGrid="0">
      <p:cViewPr>
        <p:scale>
          <a:sx n="75" d="100"/>
          <a:sy n="75" d="100"/>
        </p:scale>
        <p:origin x="974" y="21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 Id="rId30" Type="http://schemas.microsoft.com/office/2015/10/relationships/revisionInfo" Target="revisionInfo.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o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pt-PT"/>
              <a:t>Clique para editar o estilo</a:t>
            </a:r>
          </a:p>
        </p:txBody>
      </p:sp>
      <p:sp>
        <p:nvSpPr>
          <p:cNvPr id="3" name="Subtítu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PT"/>
              <a:t>Faça clique para editar o estilo</a:t>
            </a:r>
          </a:p>
        </p:txBody>
      </p:sp>
      <p:sp>
        <p:nvSpPr>
          <p:cNvPr id="4" name="Marcador de Posição da Data 3"/>
          <p:cNvSpPr>
            <a:spLocks noGrp="1"/>
          </p:cNvSpPr>
          <p:nvPr>
            <p:ph type="dt" sz="half" idx="10"/>
          </p:nvPr>
        </p:nvSpPr>
        <p:spPr/>
        <p:txBody>
          <a:bodyPr/>
          <a:lstStyle/>
          <a:p>
            <a:fld id="{E431C0BB-DC71-4713-A787-95011EDB8CA8}" type="datetimeFigureOut">
              <a:rPr lang="pt-PT" smtClean="0"/>
              <a:t>21/11/2022</a:t>
            </a:fld>
            <a:endParaRPr lang="pt-PT"/>
          </a:p>
        </p:txBody>
      </p:sp>
      <p:sp>
        <p:nvSpPr>
          <p:cNvPr id="5" name="Marcador de Posição do Rodapé 4"/>
          <p:cNvSpPr>
            <a:spLocks noGrp="1"/>
          </p:cNvSpPr>
          <p:nvPr>
            <p:ph type="ftr" sz="quarter" idx="11"/>
          </p:nvPr>
        </p:nvSpPr>
        <p:spPr/>
        <p:txBody>
          <a:bodyPr/>
          <a:lstStyle/>
          <a:p>
            <a:endParaRPr lang="pt-PT"/>
          </a:p>
        </p:txBody>
      </p:sp>
      <p:sp>
        <p:nvSpPr>
          <p:cNvPr id="6" name="Marcador de Posição do Número do Diapositivo 5"/>
          <p:cNvSpPr>
            <a:spLocks noGrp="1"/>
          </p:cNvSpPr>
          <p:nvPr>
            <p:ph type="sldNum" sz="quarter" idx="12"/>
          </p:nvPr>
        </p:nvSpPr>
        <p:spPr/>
        <p:txBody>
          <a:bodyPr/>
          <a:lstStyle/>
          <a:p>
            <a:fld id="{15A16595-07AD-4646-803E-1CCE41789BEC}" type="slidenum">
              <a:rPr lang="pt-PT" smtClean="0"/>
              <a:t>‹nº›</a:t>
            </a:fld>
            <a:endParaRPr lang="pt-PT"/>
          </a:p>
        </p:txBody>
      </p:sp>
    </p:spTree>
    <p:extLst>
      <p:ext uri="{BB962C8B-B14F-4D97-AF65-F5344CB8AC3E}">
        <p14:creationId xmlns:p14="http://schemas.microsoft.com/office/powerpoint/2010/main" val="10353607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a:t>Clique para editar o estilo</a:t>
            </a:r>
          </a:p>
        </p:txBody>
      </p:sp>
      <p:sp>
        <p:nvSpPr>
          <p:cNvPr id="3" name="Marcador de Posição de Texto Vertical 2"/>
          <p:cNvSpPr>
            <a:spLocks noGrp="1"/>
          </p:cNvSpPr>
          <p:nvPr>
            <p:ph type="body" orient="vert" idx="1"/>
          </p:nvPr>
        </p:nvSpPr>
        <p:spPr/>
        <p:txBody>
          <a:bodyPr vert="eaVert"/>
          <a:lstStyle/>
          <a:p>
            <a:pPr lvl="0"/>
            <a:r>
              <a:rPr lang="pt-PT"/>
              <a:t>Clique para editar os estilos</a:t>
            </a:r>
          </a:p>
          <a:p>
            <a:pPr lvl="1"/>
            <a:r>
              <a:rPr lang="pt-PT"/>
              <a:t>Segundo nível</a:t>
            </a:r>
          </a:p>
          <a:p>
            <a:pPr lvl="2"/>
            <a:r>
              <a:rPr lang="pt-PT"/>
              <a:t>Terceiro nível</a:t>
            </a:r>
          </a:p>
          <a:p>
            <a:pPr lvl="3"/>
            <a:r>
              <a:rPr lang="pt-PT"/>
              <a:t>Quarto nível</a:t>
            </a:r>
          </a:p>
          <a:p>
            <a:pPr lvl="4"/>
            <a:r>
              <a:rPr lang="pt-PT"/>
              <a:t>Quinto nível</a:t>
            </a:r>
          </a:p>
        </p:txBody>
      </p:sp>
      <p:sp>
        <p:nvSpPr>
          <p:cNvPr id="4" name="Marcador de Posição da Data 3"/>
          <p:cNvSpPr>
            <a:spLocks noGrp="1"/>
          </p:cNvSpPr>
          <p:nvPr>
            <p:ph type="dt" sz="half" idx="10"/>
          </p:nvPr>
        </p:nvSpPr>
        <p:spPr/>
        <p:txBody>
          <a:bodyPr/>
          <a:lstStyle/>
          <a:p>
            <a:fld id="{E431C0BB-DC71-4713-A787-95011EDB8CA8}" type="datetimeFigureOut">
              <a:rPr lang="pt-PT" smtClean="0"/>
              <a:t>21/11/2022</a:t>
            </a:fld>
            <a:endParaRPr lang="pt-PT"/>
          </a:p>
        </p:txBody>
      </p:sp>
      <p:sp>
        <p:nvSpPr>
          <p:cNvPr id="5" name="Marcador de Posição do Rodapé 4"/>
          <p:cNvSpPr>
            <a:spLocks noGrp="1"/>
          </p:cNvSpPr>
          <p:nvPr>
            <p:ph type="ftr" sz="quarter" idx="11"/>
          </p:nvPr>
        </p:nvSpPr>
        <p:spPr/>
        <p:txBody>
          <a:bodyPr/>
          <a:lstStyle/>
          <a:p>
            <a:endParaRPr lang="pt-PT"/>
          </a:p>
        </p:txBody>
      </p:sp>
      <p:sp>
        <p:nvSpPr>
          <p:cNvPr id="6" name="Marcador de Posição do Número do Diapositivo 5"/>
          <p:cNvSpPr>
            <a:spLocks noGrp="1"/>
          </p:cNvSpPr>
          <p:nvPr>
            <p:ph type="sldNum" sz="quarter" idx="12"/>
          </p:nvPr>
        </p:nvSpPr>
        <p:spPr/>
        <p:txBody>
          <a:bodyPr/>
          <a:lstStyle/>
          <a:p>
            <a:fld id="{15A16595-07AD-4646-803E-1CCE41789BEC}" type="slidenum">
              <a:rPr lang="pt-PT" smtClean="0"/>
              <a:t>‹nº›</a:t>
            </a:fld>
            <a:endParaRPr lang="pt-PT"/>
          </a:p>
        </p:txBody>
      </p:sp>
    </p:spTree>
    <p:extLst>
      <p:ext uri="{BB962C8B-B14F-4D97-AF65-F5344CB8AC3E}">
        <p14:creationId xmlns:p14="http://schemas.microsoft.com/office/powerpoint/2010/main" val="10425109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e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pt-PT"/>
              <a:t>Clique para editar o estilo</a:t>
            </a:r>
          </a:p>
        </p:txBody>
      </p:sp>
      <p:sp>
        <p:nvSpPr>
          <p:cNvPr id="3" name="Marcador de Posição de Texto Vertical 2"/>
          <p:cNvSpPr>
            <a:spLocks noGrp="1"/>
          </p:cNvSpPr>
          <p:nvPr>
            <p:ph type="body" orient="vert" idx="1"/>
          </p:nvPr>
        </p:nvSpPr>
        <p:spPr>
          <a:xfrm>
            <a:off x="838200" y="365125"/>
            <a:ext cx="7734300" cy="5811838"/>
          </a:xfrm>
        </p:spPr>
        <p:txBody>
          <a:bodyPr vert="eaVert"/>
          <a:lstStyle/>
          <a:p>
            <a:pPr lvl="0"/>
            <a:r>
              <a:rPr lang="pt-PT"/>
              <a:t>Clique para editar os estilos</a:t>
            </a:r>
          </a:p>
          <a:p>
            <a:pPr lvl="1"/>
            <a:r>
              <a:rPr lang="pt-PT"/>
              <a:t>Segundo nível</a:t>
            </a:r>
          </a:p>
          <a:p>
            <a:pPr lvl="2"/>
            <a:r>
              <a:rPr lang="pt-PT"/>
              <a:t>Terceiro nível</a:t>
            </a:r>
          </a:p>
          <a:p>
            <a:pPr lvl="3"/>
            <a:r>
              <a:rPr lang="pt-PT"/>
              <a:t>Quarto nível</a:t>
            </a:r>
          </a:p>
          <a:p>
            <a:pPr lvl="4"/>
            <a:r>
              <a:rPr lang="pt-PT"/>
              <a:t>Quinto nível</a:t>
            </a:r>
          </a:p>
        </p:txBody>
      </p:sp>
      <p:sp>
        <p:nvSpPr>
          <p:cNvPr id="4" name="Marcador de Posição da Data 3"/>
          <p:cNvSpPr>
            <a:spLocks noGrp="1"/>
          </p:cNvSpPr>
          <p:nvPr>
            <p:ph type="dt" sz="half" idx="10"/>
          </p:nvPr>
        </p:nvSpPr>
        <p:spPr/>
        <p:txBody>
          <a:bodyPr/>
          <a:lstStyle/>
          <a:p>
            <a:fld id="{E431C0BB-DC71-4713-A787-95011EDB8CA8}" type="datetimeFigureOut">
              <a:rPr lang="pt-PT" smtClean="0"/>
              <a:t>21/11/2022</a:t>
            </a:fld>
            <a:endParaRPr lang="pt-PT"/>
          </a:p>
        </p:txBody>
      </p:sp>
      <p:sp>
        <p:nvSpPr>
          <p:cNvPr id="5" name="Marcador de Posição do Rodapé 4"/>
          <p:cNvSpPr>
            <a:spLocks noGrp="1"/>
          </p:cNvSpPr>
          <p:nvPr>
            <p:ph type="ftr" sz="quarter" idx="11"/>
          </p:nvPr>
        </p:nvSpPr>
        <p:spPr/>
        <p:txBody>
          <a:bodyPr/>
          <a:lstStyle/>
          <a:p>
            <a:endParaRPr lang="pt-PT"/>
          </a:p>
        </p:txBody>
      </p:sp>
      <p:sp>
        <p:nvSpPr>
          <p:cNvPr id="6" name="Marcador de Posição do Número do Diapositivo 5"/>
          <p:cNvSpPr>
            <a:spLocks noGrp="1"/>
          </p:cNvSpPr>
          <p:nvPr>
            <p:ph type="sldNum" sz="quarter" idx="12"/>
          </p:nvPr>
        </p:nvSpPr>
        <p:spPr/>
        <p:txBody>
          <a:bodyPr/>
          <a:lstStyle/>
          <a:p>
            <a:fld id="{15A16595-07AD-4646-803E-1CCE41789BEC}" type="slidenum">
              <a:rPr lang="pt-PT" smtClean="0"/>
              <a:t>‹nº›</a:t>
            </a:fld>
            <a:endParaRPr lang="pt-PT"/>
          </a:p>
        </p:txBody>
      </p:sp>
    </p:spTree>
    <p:extLst>
      <p:ext uri="{BB962C8B-B14F-4D97-AF65-F5344CB8AC3E}">
        <p14:creationId xmlns:p14="http://schemas.microsoft.com/office/powerpoint/2010/main" val="28517187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object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a:t>Clique para editar o estilo</a:t>
            </a:r>
          </a:p>
        </p:txBody>
      </p:sp>
      <p:sp>
        <p:nvSpPr>
          <p:cNvPr id="3" name="Marcador de Posição de Conteúdo 2"/>
          <p:cNvSpPr>
            <a:spLocks noGrp="1"/>
          </p:cNvSpPr>
          <p:nvPr>
            <p:ph idx="1"/>
          </p:nvPr>
        </p:nvSpPr>
        <p:spPr/>
        <p:txBody>
          <a:bodyPr/>
          <a:lstStyle/>
          <a:p>
            <a:pPr lvl="0"/>
            <a:r>
              <a:rPr lang="pt-PT"/>
              <a:t>Clique para editar os estilos</a:t>
            </a:r>
          </a:p>
          <a:p>
            <a:pPr lvl="1"/>
            <a:r>
              <a:rPr lang="pt-PT"/>
              <a:t>Segundo nível</a:t>
            </a:r>
          </a:p>
          <a:p>
            <a:pPr lvl="2"/>
            <a:r>
              <a:rPr lang="pt-PT"/>
              <a:t>Terceiro nível</a:t>
            </a:r>
          </a:p>
          <a:p>
            <a:pPr lvl="3"/>
            <a:r>
              <a:rPr lang="pt-PT"/>
              <a:t>Quarto nível</a:t>
            </a:r>
          </a:p>
          <a:p>
            <a:pPr lvl="4"/>
            <a:r>
              <a:rPr lang="pt-PT"/>
              <a:t>Quinto nível</a:t>
            </a:r>
          </a:p>
        </p:txBody>
      </p:sp>
      <p:sp>
        <p:nvSpPr>
          <p:cNvPr id="4" name="Marcador de Posição da Data 3"/>
          <p:cNvSpPr>
            <a:spLocks noGrp="1"/>
          </p:cNvSpPr>
          <p:nvPr>
            <p:ph type="dt" sz="half" idx="10"/>
          </p:nvPr>
        </p:nvSpPr>
        <p:spPr/>
        <p:txBody>
          <a:bodyPr/>
          <a:lstStyle/>
          <a:p>
            <a:fld id="{E431C0BB-DC71-4713-A787-95011EDB8CA8}" type="datetimeFigureOut">
              <a:rPr lang="pt-PT" smtClean="0"/>
              <a:t>21/11/2022</a:t>
            </a:fld>
            <a:endParaRPr lang="pt-PT"/>
          </a:p>
        </p:txBody>
      </p:sp>
      <p:sp>
        <p:nvSpPr>
          <p:cNvPr id="5" name="Marcador de Posição do Rodapé 4"/>
          <p:cNvSpPr>
            <a:spLocks noGrp="1"/>
          </p:cNvSpPr>
          <p:nvPr>
            <p:ph type="ftr" sz="quarter" idx="11"/>
          </p:nvPr>
        </p:nvSpPr>
        <p:spPr/>
        <p:txBody>
          <a:bodyPr/>
          <a:lstStyle/>
          <a:p>
            <a:endParaRPr lang="pt-PT"/>
          </a:p>
        </p:txBody>
      </p:sp>
      <p:sp>
        <p:nvSpPr>
          <p:cNvPr id="6" name="Marcador de Posição do Número do Diapositivo 5"/>
          <p:cNvSpPr>
            <a:spLocks noGrp="1"/>
          </p:cNvSpPr>
          <p:nvPr>
            <p:ph type="sldNum" sz="quarter" idx="12"/>
          </p:nvPr>
        </p:nvSpPr>
        <p:spPr/>
        <p:txBody>
          <a:bodyPr/>
          <a:lstStyle/>
          <a:p>
            <a:fld id="{15A16595-07AD-4646-803E-1CCE41789BEC}" type="slidenum">
              <a:rPr lang="pt-PT" smtClean="0"/>
              <a:t>‹nº›</a:t>
            </a:fld>
            <a:endParaRPr lang="pt-PT"/>
          </a:p>
        </p:txBody>
      </p:sp>
    </p:spTree>
    <p:extLst>
      <p:ext uri="{BB962C8B-B14F-4D97-AF65-F5344CB8AC3E}">
        <p14:creationId xmlns:p14="http://schemas.microsoft.com/office/powerpoint/2010/main" val="3730569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cção">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p:spPr>
        <p:txBody>
          <a:bodyPr anchor="b"/>
          <a:lstStyle>
            <a:lvl1pPr>
              <a:defRPr sz="6000"/>
            </a:lvl1pPr>
          </a:lstStyle>
          <a:p>
            <a:r>
              <a:rPr lang="pt-PT"/>
              <a:t>Clique para editar o estilo</a:t>
            </a:r>
          </a:p>
        </p:txBody>
      </p:sp>
      <p:sp>
        <p:nvSpPr>
          <p:cNvPr id="3" name="Marcador de Posição do Tex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PT"/>
              <a:t>Clique para editar os estilos</a:t>
            </a:r>
          </a:p>
        </p:txBody>
      </p:sp>
      <p:sp>
        <p:nvSpPr>
          <p:cNvPr id="4" name="Marcador de Posição da Data 3"/>
          <p:cNvSpPr>
            <a:spLocks noGrp="1"/>
          </p:cNvSpPr>
          <p:nvPr>
            <p:ph type="dt" sz="half" idx="10"/>
          </p:nvPr>
        </p:nvSpPr>
        <p:spPr/>
        <p:txBody>
          <a:bodyPr/>
          <a:lstStyle/>
          <a:p>
            <a:fld id="{E431C0BB-DC71-4713-A787-95011EDB8CA8}" type="datetimeFigureOut">
              <a:rPr lang="pt-PT" smtClean="0"/>
              <a:t>21/11/2022</a:t>
            </a:fld>
            <a:endParaRPr lang="pt-PT"/>
          </a:p>
        </p:txBody>
      </p:sp>
      <p:sp>
        <p:nvSpPr>
          <p:cNvPr id="5" name="Marcador de Posição do Rodapé 4"/>
          <p:cNvSpPr>
            <a:spLocks noGrp="1"/>
          </p:cNvSpPr>
          <p:nvPr>
            <p:ph type="ftr" sz="quarter" idx="11"/>
          </p:nvPr>
        </p:nvSpPr>
        <p:spPr/>
        <p:txBody>
          <a:bodyPr/>
          <a:lstStyle/>
          <a:p>
            <a:endParaRPr lang="pt-PT"/>
          </a:p>
        </p:txBody>
      </p:sp>
      <p:sp>
        <p:nvSpPr>
          <p:cNvPr id="6" name="Marcador de Posição do Número do Diapositivo 5"/>
          <p:cNvSpPr>
            <a:spLocks noGrp="1"/>
          </p:cNvSpPr>
          <p:nvPr>
            <p:ph type="sldNum" sz="quarter" idx="12"/>
          </p:nvPr>
        </p:nvSpPr>
        <p:spPr/>
        <p:txBody>
          <a:bodyPr/>
          <a:lstStyle/>
          <a:p>
            <a:fld id="{15A16595-07AD-4646-803E-1CCE41789BEC}" type="slidenum">
              <a:rPr lang="pt-PT" smtClean="0"/>
              <a:t>‹nº›</a:t>
            </a:fld>
            <a:endParaRPr lang="pt-PT"/>
          </a:p>
        </p:txBody>
      </p:sp>
    </p:spTree>
    <p:extLst>
      <p:ext uri="{BB962C8B-B14F-4D97-AF65-F5344CB8AC3E}">
        <p14:creationId xmlns:p14="http://schemas.microsoft.com/office/powerpoint/2010/main" val="6146263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Conteúdo Dup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a:t>Clique para editar o estilo</a:t>
            </a:r>
          </a:p>
        </p:txBody>
      </p:sp>
      <p:sp>
        <p:nvSpPr>
          <p:cNvPr id="3" name="Marcador de Posição de Conteúdo 2"/>
          <p:cNvSpPr>
            <a:spLocks noGrp="1"/>
          </p:cNvSpPr>
          <p:nvPr>
            <p:ph sz="half" idx="1"/>
          </p:nvPr>
        </p:nvSpPr>
        <p:spPr>
          <a:xfrm>
            <a:off x="838200" y="1825625"/>
            <a:ext cx="5181600" cy="4351338"/>
          </a:xfrm>
        </p:spPr>
        <p:txBody>
          <a:bodyPr/>
          <a:lstStyle/>
          <a:p>
            <a:pPr lvl="0"/>
            <a:r>
              <a:rPr lang="pt-PT"/>
              <a:t>Clique para editar os estilos</a:t>
            </a:r>
          </a:p>
          <a:p>
            <a:pPr lvl="1"/>
            <a:r>
              <a:rPr lang="pt-PT"/>
              <a:t>Segundo nível</a:t>
            </a:r>
          </a:p>
          <a:p>
            <a:pPr lvl="2"/>
            <a:r>
              <a:rPr lang="pt-PT"/>
              <a:t>Terceiro nível</a:t>
            </a:r>
          </a:p>
          <a:p>
            <a:pPr lvl="3"/>
            <a:r>
              <a:rPr lang="pt-PT"/>
              <a:t>Quarto nível</a:t>
            </a:r>
          </a:p>
          <a:p>
            <a:pPr lvl="4"/>
            <a:r>
              <a:rPr lang="pt-PT"/>
              <a:t>Quinto nível</a:t>
            </a:r>
          </a:p>
        </p:txBody>
      </p:sp>
      <p:sp>
        <p:nvSpPr>
          <p:cNvPr id="4" name="Marcador de Posição de Conteúdo 3"/>
          <p:cNvSpPr>
            <a:spLocks noGrp="1"/>
          </p:cNvSpPr>
          <p:nvPr>
            <p:ph sz="half" idx="2"/>
          </p:nvPr>
        </p:nvSpPr>
        <p:spPr>
          <a:xfrm>
            <a:off x="6172200" y="1825625"/>
            <a:ext cx="5181600" cy="4351338"/>
          </a:xfrm>
        </p:spPr>
        <p:txBody>
          <a:bodyPr/>
          <a:lstStyle/>
          <a:p>
            <a:pPr lvl="0"/>
            <a:r>
              <a:rPr lang="pt-PT"/>
              <a:t>Clique para editar os estilos</a:t>
            </a:r>
          </a:p>
          <a:p>
            <a:pPr lvl="1"/>
            <a:r>
              <a:rPr lang="pt-PT"/>
              <a:t>Segundo nível</a:t>
            </a:r>
          </a:p>
          <a:p>
            <a:pPr lvl="2"/>
            <a:r>
              <a:rPr lang="pt-PT"/>
              <a:t>Terceiro nível</a:t>
            </a:r>
          </a:p>
          <a:p>
            <a:pPr lvl="3"/>
            <a:r>
              <a:rPr lang="pt-PT"/>
              <a:t>Quarto nível</a:t>
            </a:r>
          </a:p>
          <a:p>
            <a:pPr lvl="4"/>
            <a:r>
              <a:rPr lang="pt-PT"/>
              <a:t>Quinto nível</a:t>
            </a:r>
          </a:p>
        </p:txBody>
      </p:sp>
      <p:sp>
        <p:nvSpPr>
          <p:cNvPr id="5" name="Marcador de Posição da Data 4"/>
          <p:cNvSpPr>
            <a:spLocks noGrp="1"/>
          </p:cNvSpPr>
          <p:nvPr>
            <p:ph type="dt" sz="half" idx="10"/>
          </p:nvPr>
        </p:nvSpPr>
        <p:spPr/>
        <p:txBody>
          <a:bodyPr/>
          <a:lstStyle/>
          <a:p>
            <a:fld id="{E431C0BB-DC71-4713-A787-95011EDB8CA8}" type="datetimeFigureOut">
              <a:rPr lang="pt-PT" smtClean="0"/>
              <a:t>21/11/2022</a:t>
            </a:fld>
            <a:endParaRPr lang="pt-PT"/>
          </a:p>
        </p:txBody>
      </p:sp>
      <p:sp>
        <p:nvSpPr>
          <p:cNvPr id="6" name="Marcador de Posição do Rodapé 5"/>
          <p:cNvSpPr>
            <a:spLocks noGrp="1"/>
          </p:cNvSpPr>
          <p:nvPr>
            <p:ph type="ftr" sz="quarter" idx="11"/>
          </p:nvPr>
        </p:nvSpPr>
        <p:spPr/>
        <p:txBody>
          <a:bodyPr/>
          <a:lstStyle/>
          <a:p>
            <a:endParaRPr lang="pt-PT"/>
          </a:p>
        </p:txBody>
      </p:sp>
      <p:sp>
        <p:nvSpPr>
          <p:cNvPr id="7" name="Marcador de Posição do Número do Diapositivo 6"/>
          <p:cNvSpPr>
            <a:spLocks noGrp="1"/>
          </p:cNvSpPr>
          <p:nvPr>
            <p:ph type="sldNum" sz="quarter" idx="12"/>
          </p:nvPr>
        </p:nvSpPr>
        <p:spPr/>
        <p:txBody>
          <a:bodyPr/>
          <a:lstStyle/>
          <a:p>
            <a:fld id="{15A16595-07AD-4646-803E-1CCE41789BEC}" type="slidenum">
              <a:rPr lang="pt-PT" smtClean="0"/>
              <a:t>‹nº›</a:t>
            </a:fld>
            <a:endParaRPr lang="pt-PT"/>
          </a:p>
        </p:txBody>
      </p:sp>
    </p:spTree>
    <p:extLst>
      <p:ext uri="{BB962C8B-B14F-4D97-AF65-F5344CB8AC3E}">
        <p14:creationId xmlns:p14="http://schemas.microsoft.com/office/powerpoint/2010/main" val="30564203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pt-PT"/>
              <a:t>Clique para editar o estilo</a:t>
            </a:r>
          </a:p>
        </p:txBody>
      </p:sp>
      <p:sp>
        <p:nvSpPr>
          <p:cNvPr id="3" name="Marcador de Posição do Tex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PT"/>
              <a:t>Clique para editar os estilos</a:t>
            </a:r>
          </a:p>
        </p:txBody>
      </p:sp>
      <p:sp>
        <p:nvSpPr>
          <p:cNvPr id="4" name="Marcador de Posição de Conteúdo 3"/>
          <p:cNvSpPr>
            <a:spLocks noGrp="1"/>
          </p:cNvSpPr>
          <p:nvPr>
            <p:ph sz="half" idx="2"/>
          </p:nvPr>
        </p:nvSpPr>
        <p:spPr>
          <a:xfrm>
            <a:off x="839788" y="2505075"/>
            <a:ext cx="5157787" cy="3684588"/>
          </a:xfrm>
        </p:spPr>
        <p:txBody>
          <a:bodyPr/>
          <a:lstStyle/>
          <a:p>
            <a:pPr lvl="0"/>
            <a:r>
              <a:rPr lang="pt-PT"/>
              <a:t>Clique para editar os estilos</a:t>
            </a:r>
          </a:p>
          <a:p>
            <a:pPr lvl="1"/>
            <a:r>
              <a:rPr lang="pt-PT"/>
              <a:t>Segundo nível</a:t>
            </a:r>
          </a:p>
          <a:p>
            <a:pPr lvl="2"/>
            <a:r>
              <a:rPr lang="pt-PT"/>
              <a:t>Terceiro nível</a:t>
            </a:r>
          </a:p>
          <a:p>
            <a:pPr lvl="3"/>
            <a:r>
              <a:rPr lang="pt-PT"/>
              <a:t>Quarto nível</a:t>
            </a:r>
          </a:p>
          <a:p>
            <a:pPr lvl="4"/>
            <a:r>
              <a:rPr lang="pt-PT"/>
              <a:t>Quinto nível</a:t>
            </a:r>
          </a:p>
        </p:txBody>
      </p:sp>
      <p:sp>
        <p:nvSpPr>
          <p:cNvPr id="5" name="Marcador de Posição do Tex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PT"/>
              <a:t>Clique para editar os estilos</a:t>
            </a:r>
          </a:p>
        </p:txBody>
      </p:sp>
      <p:sp>
        <p:nvSpPr>
          <p:cNvPr id="6" name="Marcador de Posição de Conteúdo 5"/>
          <p:cNvSpPr>
            <a:spLocks noGrp="1"/>
          </p:cNvSpPr>
          <p:nvPr>
            <p:ph sz="quarter" idx="4"/>
          </p:nvPr>
        </p:nvSpPr>
        <p:spPr>
          <a:xfrm>
            <a:off x="6172200" y="2505075"/>
            <a:ext cx="5183188" cy="3684588"/>
          </a:xfrm>
        </p:spPr>
        <p:txBody>
          <a:bodyPr/>
          <a:lstStyle/>
          <a:p>
            <a:pPr lvl="0"/>
            <a:r>
              <a:rPr lang="pt-PT"/>
              <a:t>Clique para editar os estilos</a:t>
            </a:r>
          </a:p>
          <a:p>
            <a:pPr lvl="1"/>
            <a:r>
              <a:rPr lang="pt-PT"/>
              <a:t>Segundo nível</a:t>
            </a:r>
          </a:p>
          <a:p>
            <a:pPr lvl="2"/>
            <a:r>
              <a:rPr lang="pt-PT"/>
              <a:t>Terceiro nível</a:t>
            </a:r>
          </a:p>
          <a:p>
            <a:pPr lvl="3"/>
            <a:r>
              <a:rPr lang="pt-PT"/>
              <a:t>Quarto nível</a:t>
            </a:r>
          </a:p>
          <a:p>
            <a:pPr lvl="4"/>
            <a:r>
              <a:rPr lang="pt-PT"/>
              <a:t>Quinto nível</a:t>
            </a:r>
          </a:p>
        </p:txBody>
      </p:sp>
      <p:sp>
        <p:nvSpPr>
          <p:cNvPr id="7" name="Marcador de Posição da Data 6"/>
          <p:cNvSpPr>
            <a:spLocks noGrp="1"/>
          </p:cNvSpPr>
          <p:nvPr>
            <p:ph type="dt" sz="half" idx="10"/>
          </p:nvPr>
        </p:nvSpPr>
        <p:spPr/>
        <p:txBody>
          <a:bodyPr/>
          <a:lstStyle/>
          <a:p>
            <a:fld id="{E431C0BB-DC71-4713-A787-95011EDB8CA8}" type="datetimeFigureOut">
              <a:rPr lang="pt-PT" smtClean="0"/>
              <a:t>21/11/2022</a:t>
            </a:fld>
            <a:endParaRPr lang="pt-PT"/>
          </a:p>
        </p:txBody>
      </p:sp>
      <p:sp>
        <p:nvSpPr>
          <p:cNvPr id="8" name="Marcador de Posição do Rodapé 7"/>
          <p:cNvSpPr>
            <a:spLocks noGrp="1"/>
          </p:cNvSpPr>
          <p:nvPr>
            <p:ph type="ftr" sz="quarter" idx="11"/>
          </p:nvPr>
        </p:nvSpPr>
        <p:spPr/>
        <p:txBody>
          <a:bodyPr/>
          <a:lstStyle/>
          <a:p>
            <a:endParaRPr lang="pt-PT"/>
          </a:p>
        </p:txBody>
      </p:sp>
      <p:sp>
        <p:nvSpPr>
          <p:cNvPr id="9" name="Marcador de Posição do Número do Diapositivo 8"/>
          <p:cNvSpPr>
            <a:spLocks noGrp="1"/>
          </p:cNvSpPr>
          <p:nvPr>
            <p:ph type="sldNum" sz="quarter" idx="12"/>
          </p:nvPr>
        </p:nvSpPr>
        <p:spPr/>
        <p:txBody>
          <a:bodyPr/>
          <a:lstStyle/>
          <a:p>
            <a:fld id="{15A16595-07AD-4646-803E-1CCE41789BEC}" type="slidenum">
              <a:rPr lang="pt-PT" smtClean="0"/>
              <a:t>‹nº›</a:t>
            </a:fld>
            <a:endParaRPr lang="pt-PT"/>
          </a:p>
        </p:txBody>
      </p:sp>
    </p:spTree>
    <p:extLst>
      <p:ext uri="{BB962C8B-B14F-4D97-AF65-F5344CB8AC3E}">
        <p14:creationId xmlns:p14="http://schemas.microsoft.com/office/powerpoint/2010/main" val="28491493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a:t>Clique para editar o estilo</a:t>
            </a:r>
          </a:p>
        </p:txBody>
      </p:sp>
      <p:sp>
        <p:nvSpPr>
          <p:cNvPr id="3" name="Marcador de Posição da Data 2"/>
          <p:cNvSpPr>
            <a:spLocks noGrp="1"/>
          </p:cNvSpPr>
          <p:nvPr>
            <p:ph type="dt" sz="half" idx="10"/>
          </p:nvPr>
        </p:nvSpPr>
        <p:spPr/>
        <p:txBody>
          <a:bodyPr/>
          <a:lstStyle/>
          <a:p>
            <a:fld id="{E431C0BB-DC71-4713-A787-95011EDB8CA8}" type="datetimeFigureOut">
              <a:rPr lang="pt-PT" smtClean="0"/>
              <a:t>21/11/2022</a:t>
            </a:fld>
            <a:endParaRPr lang="pt-PT"/>
          </a:p>
        </p:txBody>
      </p:sp>
      <p:sp>
        <p:nvSpPr>
          <p:cNvPr id="4" name="Marcador de Posição do Rodapé 3"/>
          <p:cNvSpPr>
            <a:spLocks noGrp="1"/>
          </p:cNvSpPr>
          <p:nvPr>
            <p:ph type="ftr" sz="quarter" idx="11"/>
          </p:nvPr>
        </p:nvSpPr>
        <p:spPr/>
        <p:txBody>
          <a:bodyPr/>
          <a:lstStyle/>
          <a:p>
            <a:endParaRPr lang="pt-PT"/>
          </a:p>
        </p:txBody>
      </p:sp>
      <p:sp>
        <p:nvSpPr>
          <p:cNvPr id="5" name="Marcador de Posição do Número do Diapositivo 4"/>
          <p:cNvSpPr>
            <a:spLocks noGrp="1"/>
          </p:cNvSpPr>
          <p:nvPr>
            <p:ph type="sldNum" sz="quarter" idx="12"/>
          </p:nvPr>
        </p:nvSpPr>
        <p:spPr/>
        <p:txBody>
          <a:bodyPr/>
          <a:lstStyle/>
          <a:p>
            <a:fld id="{15A16595-07AD-4646-803E-1CCE41789BEC}" type="slidenum">
              <a:rPr lang="pt-PT" smtClean="0"/>
              <a:t>‹nº›</a:t>
            </a:fld>
            <a:endParaRPr lang="pt-PT"/>
          </a:p>
        </p:txBody>
      </p:sp>
    </p:spTree>
    <p:extLst>
      <p:ext uri="{BB962C8B-B14F-4D97-AF65-F5344CB8AC3E}">
        <p14:creationId xmlns:p14="http://schemas.microsoft.com/office/powerpoint/2010/main" val="24555076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Marcador de Posição da Data 1"/>
          <p:cNvSpPr>
            <a:spLocks noGrp="1"/>
          </p:cNvSpPr>
          <p:nvPr>
            <p:ph type="dt" sz="half" idx="10"/>
          </p:nvPr>
        </p:nvSpPr>
        <p:spPr/>
        <p:txBody>
          <a:bodyPr/>
          <a:lstStyle/>
          <a:p>
            <a:fld id="{E431C0BB-DC71-4713-A787-95011EDB8CA8}" type="datetimeFigureOut">
              <a:rPr lang="pt-PT" smtClean="0"/>
              <a:t>21/11/2022</a:t>
            </a:fld>
            <a:endParaRPr lang="pt-PT"/>
          </a:p>
        </p:txBody>
      </p:sp>
      <p:sp>
        <p:nvSpPr>
          <p:cNvPr id="3" name="Marcador de Posição do Rodapé 2"/>
          <p:cNvSpPr>
            <a:spLocks noGrp="1"/>
          </p:cNvSpPr>
          <p:nvPr>
            <p:ph type="ftr" sz="quarter" idx="11"/>
          </p:nvPr>
        </p:nvSpPr>
        <p:spPr/>
        <p:txBody>
          <a:bodyPr/>
          <a:lstStyle/>
          <a:p>
            <a:endParaRPr lang="pt-PT"/>
          </a:p>
        </p:txBody>
      </p:sp>
      <p:sp>
        <p:nvSpPr>
          <p:cNvPr id="4" name="Marcador de Posição do Número do Diapositivo 3"/>
          <p:cNvSpPr>
            <a:spLocks noGrp="1"/>
          </p:cNvSpPr>
          <p:nvPr>
            <p:ph type="sldNum" sz="quarter" idx="12"/>
          </p:nvPr>
        </p:nvSpPr>
        <p:spPr/>
        <p:txBody>
          <a:bodyPr/>
          <a:lstStyle/>
          <a:p>
            <a:fld id="{15A16595-07AD-4646-803E-1CCE41789BEC}" type="slidenum">
              <a:rPr lang="pt-PT" smtClean="0"/>
              <a:t>‹nº›</a:t>
            </a:fld>
            <a:endParaRPr lang="pt-PT"/>
          </a:p>
        </p:txBody>
      </p:sp>
    </p:spTree>
    <p:extLst>
      <p:ext uri="{BB962C8B-B14F-4D97-AF65-F5344CB8AC3E}">
        <p14:creationId xmlns:p14="http://schemas.microsoft.com/office/powerpoint/2010/main" val="9699347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pt-PT"/>
              <a:t>Clique para editar o estilo</a:t>
            </a:r>
          </a:p>
        </p:txBody>
      </p:sp>
      <p:sp>
        <p:nvSpPr>
          <p:cNvPr id="3" name="Marcador de Posição de Conteú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PT"/>
              <a:t>Clique para editar os estilos</a:t>
            </a:r>
          </a:p>
          <a:p>
            <a:pPr lvl="1"/>
            <a:r>
              <a:rPr lang="pt-PT"/>
              <a:t>Segundo nível</a:t>
            </a:r>
          </a:p>
          <a:p>
            <a:pPr lvl="2"/>
            <a:r>
              <a:rPr lang="pt-PT"/>
              <a:t>Terceiro nível</a:t>
            </a:r>
          </a:p>
          <a:p>
            <a:pPr lvl="3"/>
            <a:r>
              <a:rPr lang="pt-PT"/>
              <a:t>Quarto nível</a:t>
            </a:r>
          </a:p>
          <a:p>
            <a:pPr lvl="4"/>
            <a:r>
              <a:rPr lang="pt-PT"/>
              <a:t>Quinto nível</a:t>
            </a:r>
          </a:p>
        </p:txBody>
      </p:sp>
      <p:sp>
        <p:nvSpPr>
          <p:cNvPr id="4" name="Marcador de Posição do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PT"/>
              <a:t>Clique para editar os estilos</a:t>
            </a:r>
          </a:p>
        </p:txBody>
      </p:sp>
      <p:sp>
        <p:nvSpPr>
          <p:cNvPr id="5" name="Marcador de Posição da Data 4"/>
          <p:cNvSpPr>
            <a:spLocks noGrp="1"/>
          </p:cNvSpPr>
          <p:nvPr>
            <p:ph type="dt" sz="half" idx="10"/>
          </p:nvPr>
        </p:nvSpPr>
        <p:spPr/>
        <p:txBody>
          <a:bodyPr/>
          <a:lstStyle/>
          <a:p>
            <a:fld id="{E431C0BB-DC71-4713-A787-95011EDB8CA8}" type="datetimeFigureOut">
              <a:rPr lang="pt-PT" smtClean="0"/>
              <a:t>21/11/2022</a:t>
            </a:fld>
            <a:endParaRPr lang="pt-PT"/>
          </a:p>
        </p:txBody>
      </p:sp>
      <p:sp>
        <p:nvSpPr>
          <p:cNvPr id="6" name="Marcador de Posição do Rodapé 5"/>
          <p:cNvSpPr>
            <a:spLocks noGrp="1"/>
          </p:cNvSpPr>
          <p:nvPr>
            <p:ph type="ftr" sz="quarter" idx="11"/>
          </p:nvPr>
        </p:nvSpPr>
        <p:spPr/>
        <p:txBody>
          <a:bodyPr/>
          <a:lstStyle/>
          <a:p>
            <a:endParaRPr lang="pt-PT"/>
          </a:p>
        </p:txBody>
      </p:sp>
      <p:sp>
        <p:nvSpPr>
          <p:cNvPr id="7" name="Marcador de Posição do Número do Diapositivo 6"/>
          <p:cNvSpPr>
            <a:spLocks noGrp="1"/>
          </p:cNvSpPr>
          <p:nvPr>
            <p:ph type="sldNum" sz="quarter" idx="12"/>
          </p:nvPr>
        </p:nvSpPr>
        <p:spPr/>
        <p:txBody>
          <a:bodyPr/>
          <a:lstStyle/>
          <a:p>
            <a:fld id="{15A16595-07AD-4646-803E-1CCE41789BEC}" type="slidenum">
              <a:rPr lang="pt-PT" smtClean="0"/>
              <a:t>‹nº›</a:t>
            </a:fld>
            <a:endParaRPr lang="pt-PT"/>
          </a:p>
        </p:txBody>
      </p:sp>
    </p:spTree>
    <p:extLst>
      <p:ext uri="{BB962C8B-B14F-4D97-AF65-F5344CB8AC3E}">
        <p14:creationId xmlns:p14="http://schemas.microsoft.com/office/powerpoint/2010/main" val="40891646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pt-PT"/>
              <a:t>Clique para editar o estilo</a:t>
            </a:r>
          </a:p>
        </p:txBody>
      </p:sp>
      <p:sp>
        <p:nvSpPr>
          <p:cNvPr id="3" name="Marcador de Posição da Imagem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PT"/>
          </a:p>
        </p:txBody>
      </p:sp>
      <p:sp>
        <p:nvSpPr>
          <p:cNvPr id="4" name="Marcador de Posição do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PT"/>
              <a:t>Clique para editar os estilos</a:t>
            </a:r>
          </a:p>
        </p:txBody>
      </p:sp>
      <p:sp>
        <p:nvSpPr>
          <p:cNvPr id="5" name="Marcador de Posição da Data 4"/>
          <p:cNvSpPr>
            <a:spLocks noGrp="1"/>
          </p:cNvSpPr>
          <p:nvPr>
            <p:ph type="dt" sz="half" idx="10"/>
          </p:nvPr>
        </p:nvSpPr>
        <p:spPr/>
        <p:txBody>
          <a:bodyPr/>
          <a:lstStyle/>
          <a:p>
            <a:fld id="{E431C0BB-DC71-4713-A787-95011EDB8CA8}" type="datetimeFigureOut">
              <a:rPr lang="pt-PT" smtClean="0"/>
              <a:t>21/11/2022</a:t>
            </a:fld>
            <a:endParaRPr lang="pt-PT"/>
          </a:p>
        </p:txBody>
      </p:sp>
      <p:sp>
        <p:nvSpPr>
          <p:cNvPr id="6" name="Marcador de Posição do Rodapé 5"/>
          <p:cNvSpPr>
            <a:spLocks noGrp="1"/>
          </p:cNvSpPr>
          <p:nvPr>
            <p:ph type="ftr" sz="quarter" idx="11"/>
          </p:nvPr>
        </p:nvSpPr>
        <p:spPr/>
        <p:txBody>
          <a:bodyPr/>
          <a:lstStyle/>
          <a:p>
            <a:endParaRPr lang="pt-PT"/>
          </a:p>
        </p:txBody>
      </p:sp>
      <p:sp>
        <p:nvSpPr>
          <p:cNvPr id="7" name="Marcador de Posição do Número do Diapositivo 6"/>
          <p:cNvSpPr>
            <a:spLocks noGrp="1"/>
          </p:cNvSpPr>
          <p:nvPr>
            <p:ph type="sldNum" sz="quarter" idx="12"/>
          </p:nvPr>
        </p:nvSpPr>
        <p:spPr/>
        <p:txBody>
          <a:bodyPr/>
          <a:lstStyle/>
          <a:p>
            <a:fld id="{15A16595-07AD-4646-803E-1CCE41789BEC}" type="slidenum">
              <a:rPr lang="pt-PT" smtClean="0"/>
              <a:t>‹nº›</a:t>
            </a:fld>
            <a:endParaRPr lang="pt-PT"/>
          </a:p>
        </p:txBody>
      </p:sp>
    </p:spTree>
    <p:extLst>
      <p:ext uri="{BB962C8B-B14F-4D97-AF65-F5344CB8AC3E}">
        <p14:creationId xmlns:p14="http://schemas.microsoft.com/office/powerpoint/2010/main" val="35806623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ção do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PT"/>
              <a:t>Clique para editar o estilo</a:t>
            </a:r>
          </a:p>
        </p:txBody>
      </p:sp>
      <p:sp>
        <p:nvSpPr>
          <p:cNvPr id="3" name="Marcador de Posição do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PT"/>
              <a:t>Clique para editar os estilos</a:t>
            </a:r>
          </a:p>
          <a:p>
            <a:pPr lvl="1"/>
            <a:r>
              <a:rPr lang="pt-PT"/>
              <a:t>Segundo nível</a:t>
            </a:r>
          </a:p>
          <a:p>
            <a:pPr lvl="2"/>
            <a:r>
              <a:rPr lang="pt-PT"/>
              <a:t>Terceiro nível</a:t>
            </a:r>
          </a:p>
          <a:p>
            <a:pPr lvl="3"/>
            <a:r>
              <a:rPr lang="pt-PT"/>
              <a:t>Quarto nível</a:t>
            </a:r>
          </a:p>
          <a:p>
            <a:pPr lvl="4"/>
            <a:r>
              <a:rPr lang="pt-PT"/>
              <a:t>Quinto nível</a:t>
            </a:r>
          </a:p>
        </p:txBody>
      </p:sp>
      <p:sp>
        <p:nvSpPr>
          <p:cNvPr id="4" name="Marcador de Posição da Dat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431C0BB-DC71-4713-A787-95011EDB8CA8}" type="datetimeFigureOut">
              <a:rPr lang="pt-PT" smtClean="0"/>
              <a:t>21/11/2022</a:t>
            </a:fld>
            <a:endParaRPr lang="pt-PT"/>
          </a:p>
        </p:txBody>
      </p:sp>
      <p:sp>
        <p:nvSpPr>
          <p:cNvPr id="5" name="Marcador de Posição do Rodapé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PT"/>
          </a:p>
        </p:txBody>
      </p:sp>
      <p:sp>
        <p:nvSpPr>
          <p:cNvPr id="6" name="Marcador de Posição do Número do Diapositivo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5A16595-07AD-4646-803E-1CCE41789BEC}" type="slidenum">
              <a:rPr lang="pt-PT" smtClean="0"/>
              <a:t>‹nº›</a:t>
            </a:fld>
            <a:endParaRPr lang="pt-PT"/>
          </a:p>
        </p:txBody>
      </p:sp>
    </p:spTree>
    <p:extLst>
      <p:ext uri="{BB962C8B-B14F-4D97-AF65-F5344CB8AC3E}">
        <p14:creationId xmlns:p14="http://schemas.microsoft.com/office/powerpoint/2010/main" val="313206647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jpeg"/></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2139152"/>
            <a:ext cx="9144000" cy="1155230"/>
          </a:xfrm>
        </p:spPr>
        <p:txBody>
          <a:bodyPr/>
          <a:lstStyle/>
          <a:p>
            <a:r>
              <a:rPr lang="pt-PT" sz="4800" dirty="0">
                <a:latin typeface="Calibri"/>
                <a:cs typeface="Calibri Light"/>
              </a:rPr>
              <a:t>Bases de Dados - Dorlux</a:t>
            </a:r>
            <a:endParaRPr lang="pt-PT" sz="4800">
              <a:latin typeface="Calibri"/>
              <a:cs typeface="Calibri"/>
            </a:endParaRPr>
          </a:p>
        </p:txBody>
      </p:sp>
      <p:sp>
        <p:nvSpPr>
          <p:cNvPr id="5" name="Retângulo 4">
            <a:extLst>
              <a:ext uri="{FF2B5EF4-FFF2-40B4-BE49-F238E27FC236}">
                <a16:creationId xmlns:a16="http://schemas.microsoft.com/office/drawing/2014/main" id="{6F4EAEAF-0321-6396-44CC-11C20FC0616C}"/>
              </a:ext>
            </a:extLst>
          </p:cNvPr>
          <p:cNvSpPr/>
          <p:nvPr/>
        </p:nvSpPr>
        <p:spPr>
          <a:xfrm>
            <a:off x="0" y="6233750"/>
            <a:ext cx="12192000" cy="624250"/>
          </a:xfrm>
          <a:prstGeom prst="rect">
            <a:avLst/>
          </a:prstGeom>
          <a:solidFill>
            <a:srgbClr val="870F11"/>
          </a:solidFill>
          <a:ln>
            <a:solidFill>
              <a:srgbClr val="870F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6" name="CaixaDeTexto 5">
            <a:extLst>
              <a:ext uri="{FF2B5EF4-FFF2-40B4-BE49-F238E27FC236}">
                <a16:creationId xmlns:a16="http://schemas.microsoft.com/office/drawing/2014/main" id="{38FC4B13-55E2-BB27-A875-AA8E75588685}"/>
              </a:ext>
            </a:extLst>
          </p:cNvPr>
          <p:cNvSpPr txBox="1"/>
          <p:nvPr/>
        </p:nvSpPr>
        <p:spPr>
          <a:xfrm>
            <a:off x="2703286" y="3398156"/>
            <a:ext cx="6785428"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PT" sz="2400" dirty="0">
                <a:cs typeface="Calibri"/>
              </a:rPr>
              <a:t>Checkpoint 1/2 - </a:t>
            </a:r>
            <a:r>
              <a:rPr lang="pt-PT" sz="2400" dirty="0" err="1">
                <a:cs typeface="Calibri"/>
              </a:rPr>
              <a:t>Group</a:t>
            </a:r>
            <a:r>
              <a:rPr lang="pt-PT" sz="2400" dirty="0">
                <a:cs typeface="Calibri"/>
              </a:rPr>
              <a:t> 11</a:t>
            </a:r>
          </a:p>
        </p:txBody>
      </p:sp>
      <p:pic>
        <p:nvPicPr>
          <p:cNvPr id="7" name="Imagem 7" descr="Uma imagem com texto, ClipArt&#10;&#10;Descrição gerada automaticamente">
            <a:extLst>
              <a:ext uri="{FF2B5EF4-FFF2-40B4-BE49-F238E27FC236}">
                <a16:creationId xmlns:a16="http://schemas.microsoft.com/office/drawing/2014/main" id="{90175119-3CFE-09BA-44E5-B81DC0A59A83}"/>
              </a:ext>
            </a:extLst>
          </p:cNvPr>
          <p:cNvPicPr>
            <a:picLocks noChangeAspect="1"/>
          </p:cNvPicPr>
          <p:nvPr/>
        </p:nvPicPr>
        <p:blipFill>
          <a:blip r:embed="rId2"/>
          <a:stretch>
            <a:fillRect/>
          </a:stretch>
        </p:blipFill>
        <p:spPr>
          <a:xfrm>
            <a:off x="9718901" y="318180"/>
            <a:ext cx="1606552" cy="949325"/>
          </a:xfrm>
          <a:prstGeom prst="rect">
            <a:avLst/>
          </a:prstGeom>
        </p:spPr>
      </p:pic>
    </p:spTree>
    <p:extLst>
      <p:ext uri="{BB962C8B-B14F-4D97-AF65-F5344CB8AC3E}">
        <p14:creationId xmlns:p14="http://schemas.microsoft.com/office/powerpoint/2010/main" val="9889777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1"/>
          <p:cNvSpPr>
            <a:spLocks noGrp="1"/>
          </p:cNvSpPr>
          <p:nvPr>
            <p:ph type="ctrTitle"/>
          </p:nvPr>
        </p:nvSpPr>
        <p:spPr>
          <a:xfrm>
            <a:off x="1525814" y="274973"/>
            <a:ext cx="9144000" cy="1155230"/>
          </a:xfrm>
        </p:spPr>
        <p:txBody>
          <a:bodyPr/>
          <a:lstStyle/>
          <a:p>
            <a:pPr algn="l"/>
            <a:r>
              <a:rPr lang="pt-PT" sz="4000" dirty="0" err="1">
                <a:solidFill>
                  <a:srgbClr val="870F11"/>
                </a:solidFill>
                <a:latin typeface="Calibri"/>
                <a:cs typeface="Calibri"/>
              </a:rPr>
              <a:t>Execution</a:t>
            </a:r>
            <a:r>
              <a:rPr lang="pt-PT" sz="4000" dirty="0">
                <a:solidFill>
                  <a:srgbClr val="870F11"/>
                </a:solidFill>
                <a:latin typeface="Calibri"/>
                <a:cs typeface="Calibri"/>
              </a:rPr>
              <a:t> </a:t>
            </a:r>
            <a:r>
              <a:rPr lang="pt-PT" sz="4000" dirty="0" err="1">
                <a:solidFill>
                  <a:srgbClr val="870F11"/>
                </a:solidFill>
                <a:latin typeface="Calibri"/>
                <a:cs typeface="Calibri"/>
              </a:rPr>
              <a:t>plan</a:t>
            </a:r>
            <a:endParaRPr lang="pt-PT" dirty="0"/>
          </a:p>
        </p:txBody>
      </p:sp>
      <p:sp>
        <p:nvSpPr>
          <p:cNvPr id="5" name="Retângulo 4">
            <a:extLst>
              <a:ext uri="{FF2B5EF4-FFF2-40B4-BE49-F238E27FC236}">
                <a16:creationId xmlns:a16="http://schemas.microsoft.com/office/drawing/2014/main" id="{6F4EAEAF-0321-6396-44CC-11C20FC0616C}"/>
              </a:ext>
            </a:extLst>
          </p:cNvPr>
          <p:cNvSpPr/>
          <p:nvPr/>
        </p:nvSpPr>
        <p:spPr>
          <a:xfrm>
            <a:off x="0" y="6233750"/>
            <a:ext cx="12192000" cy="624250"/>
          </a:xfrm>
          <a:prstGeom prst="rect">
            <a:avLst/>
          </a:prstGeom>
          <a:solidFill>
            <a:srgbClr val="870F11"/>
          </a:solidFill>
          <a:ln>
            <a:solidFill>
              <a:srgbClr val="870F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pic>
        <p:nvPicPr>
          <p:cNvPr id="3" name="Imagem 3">
            <a:extLst>
              <a:ext uri="{FF2B5EF4-FFF2-40B4-BE49-F238E27FC236}">
                <a16:creationId xmlns:a16="http://schemas.microsoft.com/office/drawing/2014/main" id="{F093C050-F78D-F350-7DF4-314FC5AEDD79}"/>
              </a:ext>
            </a:extLst>
          </p:cNvPr>
          <p:cNvPicPr>
            <a:picLocks noChangeAspect="1"/>
          </p:cNvPicPr>
          <p:nvPr/>
        </p:nvPicPr>
        <p:blipFill>
          <a:blip r:embed="rId2"/>
          <a:stretch>
            <a:fillRect/>
          </a:stretch>
        </p:blipFill>
        <p:spPr>
          <a:xfrm>
            <a:off x="3401" y="6261325"/>
            <a:ext cx="1239158" cy="711201"/>
          </a:xfrm>
          <a:prstGeom prst="rect">
            <a:avLst/>
          </a:prstGeom>
        </p:spPr>
      </p:pic>
      <p:sp>
        <p:nvSpPr>
          <p:cNvPr id="4" name="CaixaDeTexto 3">
            <a:extLst>
              <a:ext uri="{FF2B5EF4-FFF2-40B4-BE49-F238E27FC236}">
                <a16:creationId xmlns:a16="http://schemas.microsoft.com/office/drawing/2014/main" id="{A6C6123B-AFC5-5242-75C5-67B35E694C4F}"/>
              </a:ext>
            </a:extLst>
          </p:cNvPr>
          <p:cNvSpPr txBox="1"/>
          <p:nvPr/>
        </p:nvSpPr>
        <p:spPr>
          <a:xfrm>
            <a:off x="7362824" y="6362699"/>
            <a:ext cx="5124450"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PT" sz="1600" dirty="0">
                <a:solidFill>
                  <a:schemeClr val="bg1"/>
                </a:solidFill>
                <a:cs typeface="Calibri"/>
              </a:rPr>
              <a:t>Bases de Dados – </a:t>
            </a:r>
            <a:r>
              <a:rPr lang="pt-PT" sz="1600" dirty="0" err="1">
                <a:solidFill>
                  <a:schemeClr val="bg1"/>
                </a:solidFill>
                <a:cs typeface="Calibri"/>
              </a:rPr>
              <a:t>Dorlux</a:t>
            </a:r>
            <a:r>
              <a:rPr lang="pt-PT" sz="1600" dirty="0">
                <a:solidFill>
                  <a:schemeClr val="bg1"/>
                </a:solidFill>
                <a:cs typeface="Calibri"/>
              </a:rPr>
              <a:t>   |   Checkpoint 1/2 - </a:t>
            </a:r>
            <a:r>
              <a:rPr lang="pt-PT" sz="1600" dirty="0" err="1">
                <a:solidFill>
                  <a:schemeClr val="bg1"/>
                </a:solidFill>
                <a:cs typeface="Calibri"/>
              </a:rPr>
              <a:t>Group</a:t>
            </a:r>
            <a:r>
              <a:rPr lang="pt-PT" sz="1600" dirty="0">
                <a:solidFill>
                  <a:schemeClr val="bg1"/>
                </a:solidFill>
                <a:cs typeface="Calibri"/>
              </a:rPr>
              <a:t> 11</a:t>
            </a:r>
            <a:endParaRPr lang="pt-PT" dirty="0">
              <a:solidFill>
                <a:schemeClr val="bg1"/>
              </a:solidFill>
            </a:endParaRPr>
          </a:p>
        </p:txBody>
      </p:sp>
      <p:pic>
        <p:nvPicPr>
          <p:cNvPr id="8" name="Imagem 7">
            <a:extLst>
              <a:ext uri="{FF2B5EF4-FFF2-40B4-BE49-F238E27FC236}">
                <a16:creationId xmlns:a16="http://schemas.microsoft.com/office/drawing/2014/main" id="{F5E34C3D-9A1F-31FA-6892-16E5A154A6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3468" y="1430203"/>
            <a:ext cx="10425063" cy="4359018"/>
          </a:xfrm>
          <a:prstGeom prst="rect">
            <a:avLst/>
          </a:prstGeom>
        </p:spPr>
      </p:pic>
    </p:spTree>
    <p:extLst>
      <p:ext uri="{BB962C8B-B14F-4D97-AF65-F5344CB8AC3E}">
        <p14:creationId xmlns:p14="http://schemas.microsoft.com/office/powerpoint/2010/main" val="12078443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1"/>
          <p:cNvSpPr>
            <a:spLocks noGrp="1"/>
          </p:cNvSpPr>
          <p:nvPr>
            <p:ph type="ctrTitle"/>
          </p:nvPr>
        </p:nvSpPr>
        <p:spPr>
          <a:xfrm>
            <a:off x="1525814" y="274973"/>
            <a:ext cx="9144000" cy="1155230"/>
          </a:xfrm>
        </p:spPr>
        <p:txBody>
          <a:bodyPr/>
          <a:lstStyle/>
          <a:p>
            <a:pPr algn="l"/>
            <a:r>
              <a:rPr lang="pt-PT" sz="4000" dirty="0" err="1">
                <a:solidFill>
                  <a:srgbClr val="870F11"/>
                </a:solidFill>
                <a:latin typeface="Calibri"/>
                <a:cs typeface="Calibri"/>
              </a:rPr>
              <a:t>Execution</a:t>
            </a:r>
            <a:r>
              <a:rPr lang="pt-PT" sz="4000" dirty="0">
                <a:solidFill>
                  <a:srgbClr val="870F11"/>
                </a:solidFill>
                <a:latin typeface="Calibri"/>
                <a:cs typeface="Calibri"/>
              </a:rPr>
              <a:t> </a:t>
            </a:r>
            <a:r>
              <a:rPr lang="pt-PT" sz="4000" dirty="0" err="1">
                <a:solidFill>
                  <a:srgbClr val="870F11"/>
                </a:solidFill>
                <a:latin typeface="Calibri"/>
                <a:cs typeface="Calibri"/>
              </a:rPr>
              <a:t>plan</a:t>
            </a:r>
            <a:endParaRPr lang="pt-PT" dirty="0"/>
          </a:p>
        </p:txBody>
      </p:sp>
      <p:sp>
        <p:nvSpPr>
          <p:cNvPr id="5" name="Retângulo 4">
            <a:extLst>
              <a:ext uri="{FF2B5EF4-FFF2-40B4-BE49-F238E27FC236}">
                <a16:creationId xmlns:a16="http://schemas.microsoft.com/office/drawing/2014/main" id="{6F4EAEAF-0321-6396-44CC-11C20FC0616C}"/>
              </a:ext>
            </a:extLst>
          </p:cNvPr>
          <p:cNvSpPr/>
          <p:nvPr/>
        </p:nvSpPr>
        <p:spPr>
          <a:xfrm>
            <a:off x="0" y="6233750"/>
            <a:ext cx="12192000" cy="624250"/>
          </a:xfrm>
          <a:prstGeom prst="rect">
            <a:avLst/>
          </a:prstGeom>
          <a:solidFill>
            <a:srgbClr val="870F11"/>
          </a:solidFill>
          <a:ln>
            <a:solidFill>
              <a:srgbClr val="870F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pic>
        <p:nvPicPr>
          <p:cNvPr id="3" name="Imagem 3">
            <a:extLst>
              <a:ext uri="{FF2B5EF4-FFF2-40B4-BE49-F238E27FC236}">
                <a16:creationId xmlns:a16="http://schemas.microsoft.com/office/drawing/2014/main" id="{F093C050-F78D-F350-7DF4-314FC5AEDD79}"/>
              </a:ext>
            </a:extLst>
          </p:cNvPr>
          <p:cNvPicPr>
            <a:picLocks noChangeAspect="1"/>
          </p:cNvPicPr>
          <p:nvPr/>
        </p:nvPicPr>
        <p:blipFill>
          <a:blip r:embed="rId2"/>
          <a:stretch>
            <a:fillRect/>
          </a:stretch>
        </p:blipFill>
        <p:spPr>
          <a:xfrm>
            <a:off x="3401" y="6261325"/>
            <a:ext cx="1239158" cy="711201"/>
          </a:xfrm>
          <a:prstGeom prst="rect">
            <a:avLst/>
          </a:prstGeom>
        </p:spPr>
      </p:pic>
      <p:sp>
        <p:nvSpPr>
          <p:cNvPr id="4" name="CaixaDeTexto 3">
            <a:extLst>
              <a:ext uri="{FF2B5EF4-FFF2-40B4-BE49-F238E27FC236}">
                <a16:creationId xmlns:a16="http://schemas.microsoft.com/office/drawing/2014/main" id="{A6C6123B-AFC5-5242-75C5-67B35E694C4F}"/>
              </a:ext>
            </a:extLst>
          </p:cNvPr>
          <p:cNvSpPr txBox="1"/>
          <p:nvPr/>
        </p:nvSpPr>
        <p:spPr>
          <a:xfrm>
            <a:off x="7362824" y="6362699"/>
            <a:ext cx="5124450"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PT" sz="1600" dirty="0">
                <a:solidFill>
                  <a:schemeClr val="bg1"/>
                </a:solidFill>
                <a:cs typeface="Calibri"/>
              </a:rPr>
              <a:t>Bases de Dados – </a:t>
            </a:r>
            <a:r>
              <a:rPr lang="pt-PT" sz="1600" dirty="0" err="1">
                <a:solidFill>
                  <a:schemeClr val="bg1"/>
                </a:solidFill>
                <a:cs typeface="Calibri"/>
              </a:rPr>
              <a:t>Dorlux</a:t>
            </a:r>
            <a:r>
              <a:rPr lang="pt-PT" sz="1600" dirty="0">
                <a:solidFill>
                  <a:schemeClr val="bg1"/>
                </a:solidFill>
                <a:cs typeface="Calibri"/>
              </a:rPr>
              <a:t>   |   Checkpoint 1/2 - </a:t>
            </a:r>
            <a:r>
              <a:rPr lang="pt-PT" sz="1600" dirty="0" err="1">
                <a:solidFill>
                  <a:schemeClr val="bg1"/>
                </a:solidFill>
                <a:cs typeface="Calibri"/>
              </a:rPr>
              <a:t>Group</a:t>
            </a:r>
            <a:r>
              <a:rPr lang="pt-PT" sz="1600" dirty="0">
                <a:solidFill>
                  <a:schemeClr val="bg1"/>
                </a:solidFill>
                <a:cs typeface="Calibri"/>
              </a:rPr>
              <a:t> 11</a:t>
            </a:r>
            <a:endParaRPr lang="pt-PT" dirty="0">
              <a:solidFill>
                <a:schemeClr val="bg1"/>
              </a:solidFill>
            </a:endParaRPr>
          </a:p>
        </p:txBody>
      </p:sp>
      <p:pic>
        <p:nvPicPr>
          <p:cNvPr id="7" name="Imagem 6">
            <a:extLst>
              <a:ext uri="{FF2B5EF4-FFF2-40B4-BE49-F238E27FC236}">
                <a16:creationId xmlns:a16="http://schemas.microsoft.com/office/drawing/2014/main" id="{389551F3-65A9-4E25-BEAE-A266E18560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3600" y="1430203"/>
            <a:ext cx="10986022" cy="4604129"/>
          </a:xfrm>
          <a:prstGeom prst="rect">
            <a:avLst/>
          </a:prstGeom>
        </p:spPr>
      </p:pic>
    </p:spTree>
    <p:extLst>
      <p:ext uri="{BB962C8B-B14F-4D97-AF65-F5344CB8AC3E}">
        <p14:creationId xmlns:p14="http://schemas.microsoft.com/office/powerpoint/2010/main" val="10976450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1"/>
          <p:cNvSpPr>
            <a:spLocks noGrp="1"/>
          </p:cNvSpPr>
          <p:nvPr>
            <p:ph type="ctrTitle"/>
          </p:nvPr>
        </p:nvSpPr>
        <p:spPr>
          <a:xfrm>
            <a:off x="1525814" y="274973"/>
            <a:ext cx="9144000" cy="1155230"/>
          </a:xfrm>
        </p:spPr>
        <p:txBody>
          <a:bodyPr/>
          <a:lstStyle/>
          <a:p>
            <a:r>
              <a:rPr lang="pt-PT" sz="4400" dirty="0">
                <a:solidFill>
                  <a:srgbClr val="870F11"/>
                </a:solidFill>
                <a:latin typeface="Calibri"/>
                <a:cs typeface="Calibri Light"/>
              </a:rPr>
              <a:t>2- </a:t>
            </a:r>
            <a:r>
              <a:rPr lang="pt-PT" sz="4400" dirty="0" err="1">
                <a:solidFill>
                  <a:srgbClr val="870F11"/>
                </a:solidFill>
                <a:latin typeface="Calibri"/>
                <a:cs typeface="Calibri Light"/>
              </a:rPr>
              <a:t>Requirements</a:t>
            </a:r>
            <a:endParaRPr lang="pt-PT" sz="4400" dirty="0" err="1">
              <a:solidFill>
                <a:srgbClr val="870F11"/>
              </a:solidFill>
              <a:cs typeface="Calibri Light"/>
            </a:endParaRPr>
          </a:p>
        </p:txBody>
      </p:sp>
      <p:sp>
        <p:nvSpPr>
          <p:cNvPr id="5" name="Retângulo 4">
            <a:extLst>
              <a:ext uri="{FF2B5EF4-FFF2-40B4-BE49-F238E27FC236}">
                <a16:creationId xmlns:a16="http://schemas.microsoft.com/office/drawing/2014/main" id="{6F4EAEAF-0321-6396-44CC-11C20FC0616C}"/>
              </a:ext>
            </a:extLst>
          </p:cNvPr>
          <p:cNvSpPr/>
          <p:nvPr/>
        </p:nvSpPr>
        <p:spPr>
          <a:xfrm>
            <a:off x="0" y="6233750"/>
            <a:ext cx="12192000" cy="624250"/>
          </a:xfrm>
          <a:prstGeom prst="rect">
            <a:avLst/>
          </a:prstGeom>
          <a:solidFill>
            <a:srgbClr val="870F11"/>
          </a:solidFill>
          <a:ln>
            <a:solidFill>
              <a:srgbClr val="870F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6" name="CaixaDeTexto 5">
            <a:extLst>
              <a:ext uri="{FF2B5EF4-FFF2-40B4-BE49-F238E27FC236}">
                <a16:creationId xmlns:a16="http://schemas.microsoft.com/office/drawing/2014/main" id="{38FC4B13-55E2-BB27-A875-AA8E75588685}"/>
              </a:ext>
            </a:extLst>
          </p:cNvPr>
          <p:cNvSpPr txBox="1"/>
          <p:nvPr/>
        </p:nvSpPr>
        <p:spPr>
          <a:xfrm>
            <a:off x="1814286" y="1845581"/>
            <a:ext cx="6794953" cy="267765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Arial"/>
              <a:buChar char="•"/>
            </a:pPr>
            <a:r>
              <a:rPr lang="en" sz="2000" dirty="0">
                <a:latin typeface="Consolas"/>
                <a:cs typeface="Calibri"/>
              </a:rPr>
              <a:t>Requirements survey and analysis method</a:t>
            </a:r>
            <a:endParaRPr lang="pt-PT" sz="2000" dirty="0">
              <a:latin typeface="Calibri" panose="020F0502020204030204"/>
              <a:cs typeface="Calibri"/>
            </a:endParaRPr>
          </a:p>
          <a:p>
            <a:pPr marL="342900" indent="-342900">
              <a:buFont typeface="Arial"/>
              <a:buChar char="•"/>
            </a:pPr>
            <a:r>
              <a:rPr lang="en" sz="2000" dirty="0">
                <a:latin typeface="Consolas"/>
                <a:cs typeface="Calibri"/>
              </a:rPr>
              <a:t>Types of requirements</a:t>
            </a:r>
          </a:p>
          <a:p>
            <a:pPr marL="342900" indent="-342900">
              <a:buFont typeface="Arial"/>
              <a:buChar char="•"/>
            </a:pPr>
            <a:r>
              <a:rPr lang="en" sz="2000" dirty="0">
                <a:latin typeface="Consolas"/>
                <a:cs typeface="Calibri"/>
              </a:rPr>
              <a:t>Analysis and general validation of requirements</a:t>
            </a:r>
          </a:p>
          <a:p>
            <a:endParaRPr lang="en" sz="2000" dirty="0">
              <a:latin typeface="Consolas"/>
              <a:cs typeface="Calibri"/>
            </a:endParaRPr>
          </a:p>
          <a:p>
            <a:pPr marL="342900" indent="-342900">
              <a:buFont typeface="Arial"/>
              <a:buChar char="•"/>
            </a:pPr>
            <a:endParaRPr lang="en" sz="2000" dirty="0">
              <a:latin typeface="Consolas"/>
              <a:cs typeface="Calibri"/>
            </a:endParaRPr>
          </a:p>
          <a:p>
            <a:pPr algn="ctr"/>
            <a:endParaRPr lang="pt-PT" sz="2400" dirty="0">
              <a:cs typeface="Calibri"/>
            </a:endParaRPr>
          </a:p>
          <a:p>
            <a:pPr algn="ctr"/>
            <a:endParaRPr lang="pt-PT" sz="2400" dirty="0">
              <a:cs typeface="Calibri"/>
            </a:endParaRPr>
          </a:p>
        </p:txBody>
      </p:sp>
      <p:pic>
        <p:nvPicPr>
          <p:cNvPr id="3" name="Imagem 3">
            <a:extLst>
              <a:ext uri="{FF2B5EF4-FFF2-40B4-BE49-F238E27FC236}">
                <a16:creationId xmlns:a16="http://schemas.microsoft.com/office/drawing/2014/main" id="{F093C050-F78D-F350-7DF4-314FC5AEDD79}"/>
              </a:ext>
            </a:extLst>
          </p:cNvPr>
          <p:cNvPicPr>
            <a:picLocks noChangeAspect="1"/>
          </p:cNvPicPr>
          <p:nvPr/>
        </p:nvPicPr>
        <p:blipFill>
          <a:blip r:embed="rId2"/>
          <a:stretch>
            <a:fillRect/>
          </a:stretch>
        </p:blipFill>
        <p:spPr>
          <a:xfrm>
            <a:off x="3401" y="6261325"/>
            <a:ext cx="1239158" cy="711201"/>
          </a:xfrm>
          <a:prstGeom prst="rect">
            <a:avLst/>
          </a:prstGeom>
        </p:spPr>
      </p:pic>
      <p:sp>
        <p:nvSpPr>
          <p:cNvPr id="4" name="CaixaDeTexto 3">
            <a:extLst>
              <a:ext uri="{FF2B5EF4-FFF2-40B4-BE49-F238E27FC236}">
                <a16:creationId xmlns:a16="http://schemas.microsoft.com/office/drawing/2014/main" id="{A6C6123B-AFC5-5242-75C5-67B35E694C4F}"/>
              </a:ext>
            </a:extLst>
          </p:cNvPr>
          <p:cNvSpPr txBox="1"/>
          <p:nvPr/>
        </p:nvSpPr>
        <p:spPr>
          <a:xfrm>
            <a:off x="7362824" y="6362699"/>
            <a:ext cx="5124450"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PT" sz="1600" dirty="0">
                <a:solidFill>
                  <a:schemeClr val="bg1"/>
                </a:solidFill>
                <a:cs typeface="Calibri"/>
              </a:rPr>
              <a:t>Bases de Dados – </a:t>
            </a:r>
            <a:r>
              <a:rPr lang="pt-PT" sz="1600" dirty="0" err="1">
                <a:solidFill>
                  <a:schemeClr val="bg1"/>
                </a:solidFill>
                <a:cs typeface="Calibri"/>
              </a:rPr>
              <a:t>Dorlux</a:t>
            </a:r>
            <a:r>
              <a:rPr lang="pt-PT" sz="1600" dirty="0">
                <a:solidFill>
                  <a:schemeClr val="bg1"/>
                </a:solidFill>
                <a:cs typeface="Calibri"/>
              </a:rPr>
              <a:t>   |   Checkpoint 1/2 - </a:t>
            </a:r>
            <a:r>
              <a:rPr lang="pt-PT" sz="1600" dirty="0" err="1">
                <a:solidFill>
                  <a:schemeClr val="bg1"/>
                </a:solidFill>
                <a:cs typeface="Calibri"/>
              </a:rPr>
              <a:t>Group</a:t>
            </a:r>
            <a:r>
              <a:rPr lang="pt-PT" sz="1600" dirty="0">
                <a:solidFill>
                  <a:schemeClr val="bg1"/>
                </a:solidFill>
                <a:cs typeface="Calibri"/>
              </a:rPr>
              <a:t> 11</a:t>
            </a:r>
            <a:endParaRPr lang="pt-PT" dirty="0">
              <a:solidFill>
                <a:schemeClr val="bg1"/>
              </a:solidFill>
            </a:endParaRPr>
          </a:p>
        </p:txBody>
      </p:sp>
    </p:spTree>
    <p:extLst>
      <p:ext uri="{BB962C8B-B14F-4D97-AF65-F5344CB8AC3E}">
        <p14:creationId xmlns:p14="http://schemas.microsoft.com/office/powerpoint/2010/main" val="41163911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1"/>
          <p:cNvSpPr>
            <a:spLocks noGrp="1"/>
          </p:cNvSpPr>
          <p:nvPr>
            <p:ph type="ctrTitle"/>
          </p:nvPr>
        </p:nvSpPr>
        <p:spPr>
          <a:xfrm>
            <a:off x="1525814" y="274973"/>
            <a:ext cx="9144000" cy="1155230"/>
          </a:xfrm>
        </p:spPr>
        <p:txBody>
          <a:bodyPr/>
          <a:lstStyle/>
          <a:p>
            <a:pPr algn="l"/>
            <a:r>
              <a:rPr lang="pt-PT" sz="4000" dirty="0" err="1">
                <a:solidFill>
                  <a:srgbClr val="870F11"/>
                </a:solidFill>
                <a:latin typeface="Calibri"/>
                <a:cs typeface="Calibri"/>
              </a:rPr>
              <a:t>Requirements</a:t>
            </a:r>
            <a:r>
              <a:rPr lang="pt-PT" sz="4000" dirty="0">
                <a:solidFill>
                  <a:srgbClr val="870F11"/>
                </a:solidFill>
                <a:latin typeface="Calibri"/>
                <a:cs typeface="Calibri"/>
              </a:rPr>
              <a:t> </a:t>
            </a:r>
            <a:r>
              <a:rPr lang="pt-PT" sz="4000" dirty="0" err="1">
                <a:solidFill>
                  <a:srgbClr val="870F11"/>
                </a:solidFill>
                <a:latin typeface="Calibri"/>
                <a:cs typeface="Calibri"/>
              </a:rPr>
              <a:t>survey</a:t>
            </a:r>
            <a:r>
              <a:rPr lang="pt-PT" sz="4000" dirty="0">
                <a:solidFill>
                  <a:srgbClr val="870F11"/>
                </a:solidFill>
                <a:latin typeface="Calibri"/>
                <a:cs typeface="Calibri"/>
              </a:rPr>
              <a:t> </a:t>
            </a:r>
            <a:r>
              <a:rPr lang="pt-PT" sz="4000" dirty="0" err="1">
                <a:solidFill>
                  <a:srgbClr val="870F11"/>
                </a:solidFill>
                <a:latin typeface="Calibri"/>
                <a:cs typeface="Calibri"/>
              </a:rPr>
              <a:t>and</a:t>
            </a:r>
            <a:r>
              <a:rPr lang="pt-PT" sz="4000" dirty="0">
                <a:solidFill>
                  <a:srgbClr val="870F11"/>
                </a:solidFill>
                <a:latin typeface="Calibri"/>
                <a:cs typeface="Calibri"/>
              </a:rPr>
              <a:t> </a:t>
            </a:r>
            <a:r>
              <a:rPr lang="pt-PT" sz="4000" dirty="0" err="1">
                <a:solidFill>
                  <a:srgbClr val="870F11"/>
                </a:solidFill>
                <a:latin typeface="Calibri"/>
                <a:cs typeface="Calibri"/>
              </a:rPr>
              <a:t>analysis</a:t>
            </a:r>
            <a:r>
              <a:rPr lang="pt-PT" sz="4000" dirty="0">
                <a:solidFill>
                  <a:srgbClr val="870F11"/>
                </a:solidFill>
                <a:latin typeface="Calibri"/>
                <a:cs typeface="Calibri"/>
              </a:rPr>
              <a:t> </a:t>
            </a:r>
            <a:r>
              <a:rPr lang="pt-PT" sz="4000" dirty="0" err="1">
                <a:solidFill>
                  <a:srgbClr val="870F11"/>
                </a:solidFill>
                <a:latin typeface="Calibri"/>
                <a:cs typeface="Calibri"/>
              </a:rPr>
              <a:t>method</a:t>
            </a:r>
            <a:endParaRPr lang="pt-PT" sz="4000" dirty="0" err="1">
              <a:solidFill>
                <a:srgbClr val="870F11"/>
              </a:solidFill>
              <a:latin typeface="Calibri"/>
              <a:ea typeface="+mj-lt"/>
              <a:cs typeface="Calibri"/>
            </a:endParaRPr>
          </a:p>
        </p:txBody>
      </p:sp>
      <p:sp>
        <p:nvSpPr>
          <p:cNvPr id="5" name="Retângulo 4">
            <a:extLst>
              <a:ext uri="{FF2B5EF4-FFF2-40B4-BE49-F238E27FC236}">
                <a16:creationId xmlns:a16="http://schemas.microsoft.com/office/drawing/2014/main" id="{6F4EAEAF-0321-6396-44CC-11C20FC0616C}"/>
              </a:ext>
            </a:extLst>
          </p:cNvPr>
          <p:cNvSpPr/>
          <p:nvPr/>
        </p:nvSpPr>
        <p:spPr>
          <a:xfrm>
            <a:off x="0" y="6233750"/>
            <a:ext cx="12192000" cy="624250"/>
          </a:xfrm>
          <a:prstGeom prst="rect">
            <a:avLst/>
          </a:prstGeom>
          <a:solidFill>
            <a:srgbClr val="870F11"/>
          </a:solidFill>
          <a:ln>
            <a:solidFill>
              <a:srgbClr val="870F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6" name="CaixaDeTexto 5">
            <a:extLst>
              <a:ext uri="{FF2B5EF4-FFF2-40B4-BE49-F238E27FC236}">
                <a16:creationId xmlns:a16="http://schemas.microsoft.com/office/drawing/2014/main" id="{38FC4B13-55E2-BB27-A875-AA8E75588685}"/>
              </a:ext>
            </a:extLst>
          </p:cNvPr>
          <p:cNvSpPr txBox="1"/>
          <p:nvPr/>
        </p:nvSpPr>
        <p:spPr>
          <a:xfrm>
            <a:off x="1524001" y="1718581"/>
            <a:ext cx="9026524"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 sz="2000" dirty="0">
                <a:latin typeface="Consolas"/>
                <a:cs typeface="Calibri" panose="020F0502020204030204"/>
              </a:rPr>
              <a:t>For the gathering of requirements we used the interview method. We interviewed Dona Dores, her family and some clients.</a:t>
            </a:r>
          </a:p>
          <a:p>
            <a:pPr algn="just"/>
            <a:endParaRPr lang="en" sz="2000" dirty="0">
              <a:solidFill>
                <a:srgbClr val="000000"/>
              </a:solidFill>
              <a:latin typeface="Consolas"/>
              <a:cs typeface="Calibri" panose="020F0502020204030204"/>
            </a:endParaRPr>
          </a:p>
          <a:p>
            <a:pPr algn="ctr"/>
            <a:endParaRPr lang="pt-PT" sz="2400" dirty="0">
              <a:cs typeface="Calibri"/>
            </a:endParaRPr>
          </a:p>
          <a:p>
            <a:pPr algn="ctr"/>
            <a:endParaRPr lang="pt-PT" sz="2400" dirty="0">
              <a:cs typeface="Calibri"/>
            </a:endParaRPr>
          </a:p>
        </p:txBody>
      </p:sp>
      <p:pic>
        <p:nvPicPr>
          <p:cNvPr id="3" name="Imagem 3">
            <a:extLst>
              <a:ext uri="{FF2B5EF4-FFF2-40B4-BE49-F238E27FC236}">
                <a16:creationId xmlns:a16="http://schemas.microsoft.com/office/drawing/2014/main" id="{F093C050-F78D-F350-7DF4-314FC5AEDD79}"/>
              </a:ext>
            </a:extLst>
          </p:cNvPr>
          <p:cNvPicPr>
            <a:picLocks noChangeAspect="1"/>
          </p:cNvPicPr>
          <p:nvPr/>
        </p:nvPicPr>
        <p:blipFill>
          <a:blip r:embed="rId2"/>
          <a:stretch>
            <a:fillRect/>
          </a:stretch>
        </p:blipFill>
        <p:spPr>
          <a:xfrm>
            <a:off x="3401" y="6261325"/>
            <a:ext cx="1239158" cy="711201"/>
          </a:xfrm>
          <a:prstGeom prst="rect">
            <a:avLst/>
          </a:prstGeom>
        </p:spPr>
      </p:pic>
      <p:sp>
        <p:nvSpPr>
          <p:cNvPr id="4" name="CaixaDeTexto 3">
            <a:extLst>
              <a:ext uri="{FF2B5EF4-FFF2-40B4-BE49-F238E27FC236}">
                <a16:creationId xmlns:a16="http://schemas.microsoft.com/office/drawing/2014/main" id="{A6C6123B-AFC5-5242-75C5-67B35E694C4F}"/>
              </a:ext>
            </a:extLst>
          </p:cNvPr>
          <p:cNvSpPr txBox="1"/>
          <p:nvPr/>
        </p:nvSpPr>
        <p:spPr>
          <a:xfrm>
            <a:off x="7362824" y="6362699"/>
            <a:ext cx="5124450"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PT" sz="1600" dirty="0">
                <a:solidFill>
                  <a:schemeClr val="bg1"/>
                </a:solidFill>
                <a:cs typeface="Calibri"/>
              </a:rPr>
              <a:t>Bases de Dados – </a:t>
            </a:r>
            <a:r>
              <a:rPr lang="pt-PT" sz="1600" dirty="0" err="1">
                <a:solidFill>
                  <a:schemeClr val="bg1"/>
                </a:solidFill>
                <a:cs typeface="Calibri"/>
              </a:rPr>
              <a:t>Dorlux</a:t>
            </a:r>
            <a:r>
              <a:rPr lang="pt-PT" sz="1600" dirty="0">
                <a:solidFill>
                  <a:schemeClr val="bg1"/>
                </a:solidFill>
                <a:cs typeface="Calibri"/>
              </a:rPr>
              <a:t>   |   Checkpoint 1/2 - </a:t>
            </a:r>
            <a:r>
              <a:rPr lang="pt-PT" sz="1600" dirty="0" err="1">
                <a:solidFill>
                  <a:schemeClr val="bg1"/>
                </a:solidFill>
                <a:cs typeface="Calibri"/>
              </a:rPr>
              <a:t>Group</a:t>
            </a:r>
            <a:r>
              <a:rPr lang="pt-PT" sz="1600" dirty="0">
                <a:solidFill>
                  <a:schemeClr val="bg1"/>
                </a:solidFill>
                <a:cs typeface="Calibri"/>
              </a:rPr>
              <a:t> 11</a:t>
            </a:r>
            <a:endParaRPr lang="pt-PT" dirty="0">
              <a:solidFill>
                <a:schemeClr val="bg1"/>
              </a:solidFill>
            </a:endParaRPr>
          </a:p>
        </p:txBody>
      </p:sp>
    </p:spTree>
    <p:extLst>
      <p:ext uri="{BB962C8B-B14F-4D97-AF65-F5344CB8AC3E}">
        <p14:creationId xmlns:p14="http://schemas.microsoft.com/office/powerpoint/2010/main" val="29996108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1"/>
          <p:cNvSpPr>
            <a:spLocks noGrp="1"/>
          </p:cNvSpPr>
          <p:nvPr>
            <p:ph type="ctrTitle"/>
          </p:nvPr>
        </p:nvSpPr>
        <p:spPr>
          <a:xfrm>
            <a:off x="1525814" y="274973"/>
            <a:ext cx="9144000" cy="1155230"/>
          </a:xfrm>
        </p:spPr>
        <p:txBody>
          <a:bodyPr/>
          <a:lstStyle/>
          <a:p>
            <a:pPr algn="l"/>
            <a:r>
              <a:rPr lang="pt-PT" sz="4000" dirty="0" err="1">
                <a:solidFill>
                  <a:srgbClr val="870F11"/>
                </a:solidFill>
                <a:latin typeface="Calibri"/>
                <a:ea typeface="+mj-lt"/>
                <a:cs typeface="Calibri"/>
              </a:rPr>
              <a:t>Types</a:t>
            </a:r>
            <a:r>
              <a:rPr lang="pt-PT" sz="4000" dirty="0">
                <a:solidFill>
                  <a:srgbClr val="870F11"/>
                </a:solidFill>
                <a:latin typeface="Calibri"/>
                <a:ea typeface="+mj-lt"/>
                <a:cs typeface="Calibri"/>
              </a:rPr>
              <a:t> </a:t>
            </a:r>
            <a:r>
              <a:rPr lang="pt-PT" sz="4000" dirty="0" err="1">
                <a:solidFill>
                  <a:srgbClr val="870F11"/>
                </a:solidFill>
                <a:latin typeface="Calibri"/>
                <a:ea typeface="+mj-lt"/>
                <a:cs typeface="Calibri"/>
              </a:rPr>
              <a:t>of</a:t>
            </a:r>
            <a:r>
              <a:rPr lang="pt-PT" sz="4000" dirty="0">
                <a:solidFill>
                  <a:srgbClr val="870F11"/>
                </a:solidFill>
                <a:latin typeface="Calibri"/>
                <a:ea typeface="+mj-lt"/>
                <a:cs typeface="Calibri"/>
              </a:rPr>
              <a:t> </a:t>
            </a:r>
            <a:r>
              <a:rPr lang="pt-PT" sz="4000" dirty="0" err="1">
                <a:solidFill>
                  <a:srgbClr val="870F11"/>
                </a:solidFill>
                <a:latin typeface="Calibri"/>
                <a:ea typeface="+mj-lt"/>
                <a:cs typeface="Calibri"/>
              </a:rPr>
              <a:t>requirements</a:t>
            </a:r>
          </a:p>
        </p:txBody>
      </p:sp>
      <p:sp>
        <p:nvSpPr>
          <p:cNvPr id="5" name="Retângulo 4">
            <a:extLst>
              <a:ext uri="{FF2B5EF4-FFF2-40B4-BE49-F238E27FC236}">
                <a16:creationId xmlns:a16="http://schemas.microsoft.com/office/drawing/2014/main" id="{6F4EAEAF-0321-6396-44CC-11C20FC0616C}"/>
              </a:ext>
            </a:extLst>
          </p:cNvPr>
          <p:cNvSpPr/>
          <p:nvPr/>
        </p:nvSpPr>
        <p:spPr>
          <a:xfrm>
            <a:off x="0" y="6233750"/>
            <a:ext cx="12192000" cy="624250"/>
          </a:xfrm>
          <a:prstGeom prst="rect">
            <a:avLst/>
          </a:prstGeom>
          <a:solidFill>
            <a:srgbClr val="870F11"/>
          </a:solidFill>
          <a:ln>
            <a:solidFill>
              <a:srgbClr val="870F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6" name="CaixaDeTexto 5">
            <a:extLst>
              <a:ext uri="{FF2B5EF4-FFF2-40B4-BE49-F238E27FC236}">
                <a16:creationId xmlns:a16="http://schemas.microsoft.com/office/drawing/2014/main" id="{38FC4B13-55E2-BB27-A875-AA8E75588685}"/>
              </a:ext>
            </a:extLst>
          </p:cNvPr>
          <p:cNvSpPr txBox="1"/>
          <p:nvPr/>
        </p:nvSpPr>
        <p:spPr>
          <a:xfrm>
            <a:off x="1524001" y="1718581"/>
            <a:ext cx="9026524" cy="206210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Arial"/>
              <a:buChar char="•"/>
            </a:pPr>
            <a:r>
              <a:rPr lang="en" sz="2000" dirty="0">
                <a:latin typeface="Consolas"/>
                <a:cs typeface="Calibri" panose="020F0502020204030204"/>
              </a:rPr>
              <a:t>Description</a:t>
            </a:r>
            <a:endParaRPr lang="pt-PT">
              <a:cs typeface="Calibri" panose="020F0502020204030204"/>
            </a:endParaRPr>
          </a:p>
          <a:p>
            <a:pPr marL="342900" indent="-342900">
              <a:buFont typeface="Arial"/>
              <a:buChar char="•"/>
            </a:pPr>
            <a:r>
              <a:rPr lang="en" sz="2000" dirty="0">
                <a:solidFill>
                  <a:srgbClr val="000000"/>
                </a:solidFill>
                <a:latin typeface="Consolas"/>
                <a:cs typeface="Calibri" panose="020F0502020204030204"/>
              </a:rPr>
              <a:t>Control</a:t>
            </a:r>
          </a:p>
          <a:p>
            <a:pPr marL="342900" indent="-342900">
              <a:buFont typeface="Arial"/>
              <a:buChar char="•"/>
            </a:pPr>
            <a:r>
              <a:rPr lang="en" sz="2000" dirty="0">
                <a:solidFill>
                  <a:srgbClr val="000000"/>
                </a:solidFill>
                <a:latin typeface="Consolas"/>
                <a:cs typeface="Calibri" panose="020F0502020204030204"/>
              </a:rPr>
              <a:t>Manipulation</a:t>
            </a:r>
          </a:p>
          <a:p>
            <a:pPr algn="just"/>
            <a:endParaRPr lang="en" sz="2000" dirty="0">
              <a:solidFill>
                <a:srgbClr val="000000"/>
              </a:solidFill>
              <a:latin typeface="Consolas"/>
              <a:cs typeface="Calibri" panose="020F0502020204030204"/>
            </a:endParaRPr>
          </a:p>
          <a:p>
            <a:pPr algn="ctr"/>
            <a:endParaRPr lang="pt-PT" sz="2400" dirty="0">
              <a:cs typeface="Calibri"/>
            </a:endParaRPr>
          </a:p>
          <a:p>
            <a:pPr algn="ctr"/>
            <a:endParaRPr lang="pt-PT" sz="2400" dirty="0">
              <a:cs typeface="Calibri"/>
            </a:endParaRPr>
          </a:p>
        </p:txBody>
      </p:sp>
      <p:pic>
        <p:nvPicPr>
          <p:cNvPr id="3" name="Imagem 3">
            <a:extLst>
              <a:ext uri="{FF2B5EF4-FFF2-40B4-BE49-F238E27FC236}">
                <a16:creationId xmlns:a16="http://schemas.microsoft.com/office/drawing/2014/main" id="{F093C050-F78D-F350-7DF4-314FC5AEDD79}"/>
              </a:ext>
            </a:extLst>
          </p:cNvPr>
          <p:cNvPicPr>
            <a:picLocks noChangeAspect="1"/>
          </p:cNvPicPr>
          <p:nvPr/>
        </p:nvPicPr>
        <p:blipFill>
          <a:blip r:embed="rId2"/>
          <a:stretch>
            <a:fillRect/>
          </a:stretch>
        </p:blipFill>
        <p:spPr>
          <a:xfrm>
            <a:off x="3401" y="6261325"/>
            <a:ext cx="1239158" cy="711201"/>
          </a:xfrm>
          <a:prstGeom prst="rect">
            <a:avLst/>
          </a:prstGeom>
        </p:spPr>
      </p:pic>
      <p:sp>
        <p:nvSpPr>
          <p:cNvPr id="4" name="CaixaDeTexto 3">
            <a:extLst>
              <a:ext uri="{FF2B5EF4-FFF2-40B4-BE49-F238E27FC236}">
                <a16:creationId xmlns:a16="http://schemas.microsoft.com/office/drawing/2014/main" id="{A6C6123B-AFC5-5242-75C5-67B35E694C4F}"/>
              </a:ext>
            </a:extLst>
          </p:cNvPr>
          <p:cNvSpPr txBox="1"/>
          <p:nvPr/>
        </p:nvSpPr>
        <p:spPr>
          <a:xfrm>
            <a:off x="7362824" y="6362699"/>
            <a:ext cx="5124450"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PT" sz="1600" dirty="0">
                <a:solidFill>
                  <a:schemeClr val="bg1"/>
                </a:solidFill>
                <a:cs typeface="Calibri"/>
              </a:rPr>
              <a:t>Bases de Dados – </a:t>
            </a:r>
            <a:r>
              <a:rPr lang="pt-PT" sz="1600" dirty="0" err="1">
                <a:solidFill>
                  <a:schemeClr val="bg1"/>
                </a:solidFill>
                <a:cs typeface="Calibri"/>
              </a:rPr>
              <a:t>Dorlux</a:t>
            </a:r>
            <a:r>
              <a:rPr lang="pt-PT" sz="1600" dirty="0">
                <a:solidFill>
                  <a:schemeClr val="bg1"/>
                </a:solidFill>
                <a:cs typeface="Calibri"/>
              </a:rPr>
              <a:t>   |   Checkpoint 1/2 - </a:t>
            </a:r>
            <a:r>
              <a:rPr lang="pt-PT" sz="1600" dirty="0" err="1">
                <a:solidFill>
                  <a:schemeClr val="bg1"/>
                </a:solidFill>
                <a:cs typeface="Calibri"/>
              </a:rPr>
              <a:t>Group</a:t>
            </a:r>
            <a:r>
              <a:rPr lang="pt-PT" sz="1600" dirty="0">
                <a:solidFill>
                  <a:schemeClr val="bg1"/>
                </a:solidFill>
                <a:cs typeface="Calibri"/>
              </a:rPr>
              <a:t> 11</a:t>
            </a:r>
            <a:endParaRPr lang="pt-PT" dirty="0">
              <a:solidFill>
                <a:schemeClr val="bg1"/>
              </a:solidFill>
            </a:endParaRPr>
          </a:p>
        </p:txBody>
      </p:sp>
    </p:spTree>
    <p:extLst>
      <p:ext uri="{BB962C8B-B14F-4D97-AF65-F5344CB8AC3E}">
        <p14:creationId xmlns:p14="http://schemas.microsoft.com/office/powerpoint/2010/main" val="29254299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1"/>
          <p:cNvSpPr>
            <a:spLocks noGrp="1"/>
          </p:cNvSpPr>
          <p:nvPr>
            <p:ph type="ctrTitle"/>
          </p:nvPr>
        </p:nvSpPr>
        <p:spPr>
          <a:xfrm>
            <a:off x="1525814" y="274973"/>
            <a:ext cx="9144000" cy="1155230"/>
          </a:xfrm>
        </p:spPr>
        <p:txBody>
          <a:bodyPr/>
          <a:lstStyle/>
          <a:p>
            <a:pPr algn="l"/>
            <a:r>
              <a:rPr lang="pt-PT" sz="4000" dirty="0" err="1">
                <a:solidFill>
                  <a:srgbClr val="870F11"/>
                </a:solidFill>
                <a:latin typeface="Calibri"/>
                <a:ea typeface="+mj-lt"/>
                <a:cs typeface="Calibri"/>
              </a:rPr>
              <a:t>Description</a:t>
            </a:r>
            <a:r>
              <a:rPr lang="pt-PT" sz="4000" dirty="0">
                <a:solidFill>
                  <a:srgbClr val="870F11"/>
                </a:solidFill>
                <a:latin typeface="Calibri"/>
                <a:ea typeface="+mj-lt"/>
                <a:cs typeface="Calibri"/>
              </a:rPr>
              <a:t> </a:t>
            </a:r>
            <a:r>
              <a:rPr lang="pt-PT" sz="4000" dirty="0" err="1">
                <a:solidFill>
                  <a:srgbClr val="870F11"/>
                </a:solidFill>
                <a:latin typeface="Calibri"/>
                <a:ea typeface="+mj-lt"/>
                <a:cs typeface="Calibri"/>
              </a:rPr>
              <a:t>requirements</a:t>
            </a:r>
          </a:p>
        </p:txBody>
      </p:sp>
      <p:sp>
        <p:nvSpPr>
          <p:cNvPr id="5" name="Retângulo 4">
            <a:extLst>
              <a:ext uri="{FF2B5EF4-FFF2-40B4-BE49-F238E27FC236}">
                <a16:creationId xmlns:a16="http://schemas.microsoft.com/office/drawing/2014/main" id="{6F4EAEAF-0321-6396-44CC-11C20FC0616C}"/>
              </a:ext>
            </a:extLst>
          </p:cNvPr>
          <p:cNvSpPr/>
          <p:nvPr/>
        </p:nvSpPr>
        <p:spPr>
          <a:xfrm>
            <a:off x="0" y="6233750"/>
            <a:ext cx="12192000" cy="624250"/>
          </a:xfrm>
          <a:prstGeom prst="rect">
            <a:avLst/>
          </a:prstGeom>
          <a:solidFill>
            <a:srgbClr val="870F11"/>
          </a:solidFill>
          <a:ln>
            <a:solidFill>
              <a:srgbClr val="870F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6" name="CaixaDeTexto 5">
            <a:extLst>
              <a:ext uri="{FF2B5EF4-FFF2-40B4-BE49-F238E27FC236}">
                <a16:creationId xmlns:a16="http://schemas.microsoft.com/office/drawing/2014/main" id="{38FC4B13-55E2-BB27-A875-AA8E75588685}"/>
              </a:ext>
            </a:extLst>
          </p:cNvPr>
          <p:cNvSpPr txBox="1"/>
          <p:nvPr/>
        </p:nvSpPr>
        <p:spPr>
          <a:xfrm>
            <a:off x="1524001" y="1718581"/>
            <a:ext cx="9026524" cy="51398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Arial"/>
              <a:buChar char="•"/>
            </a:pPr>
            <a:r>
              <a:rPr lang="en" sz="2000" dirty="0">
                <a:ea typeface="+mn-lt"/>
                <a:cs typeface="+mn-lt"/>
              </a:rPr>
              <a:t>A customer record must contain a unique identifier (number) and optionally fill in the taxpayer number</a:t>
            </a:r>
            <a:endParaRPr lang="en" sz="2000" dirty="0">
              <a:solidFill>
                <a:srgbClr val="000000"/>
              </a:solidFill>
              <a:latin typeface="Consolas"/>
              <a:cs typeface="Calibri" panose="020F0502020204030204"/>
            </a:endParaRPr>
          </a:p>
          <a:p>
            <a:pPr marL="342900" indent="-342900">
              <a:buFont typeface="Arial"/>
              <a:buChar char="•"/>
            </a:pPr>
            <a:r>
              <a:rPr lang="en" sz="2000" dirty="0">
                <a:ea typeface="+mn-lt"/>
                <a:cs typeface="+mn-lt"/>
              </a:rPr>
              <a:t>A customer's address contains a unique identifier, postal code and city</a:t>
            </a:r>
            <a:endParaRPr lang="en" sz="2000" dirty="0">
              <a:solidFill>
                <a:srgbClr val="000000"/>
              </a:solidFill>
              <a:latin typeface="Calibri"/>
              <a:cs typeface="Calibri" panose="020F0502020204030204"/>
            </a:endParaRPr>
          </a:p>
          <a:p>
            <a:pPr marL="342900" indent="-342900">
              <a:buFont typeface="Arial"/>
              <a:buChar char="•"/>
            </a:pPr>
            <a:r>
              <a:rPr lang="en" sz="2000" dirty="0">
                <a:ea typeface="+mn-lt"/>
                <a:cs typeface="+mn-lt"/>
              </a:rPr>
              <a:t>A contact is identified by a code, also having the name, mobile phone number and email</a:t>
            </a:r>
            <a:endParaRPr lang="en" dirty="0">
              <a:ea typeface="+mn-lt"/>
              <a:cs typeface="+mn-lt"/>
            </a:endParaRPr>
          </a:p>
          <a:p>
            <a:pPr marL="342900" indent="-342900">
              <a:buFont typeface="Arial"/>
              <a:buChar char="•"/>
            </a:pPr>
            <a:r>
              <a:rPr lang="en" sz="2000" dirty="0">
                <a:ea typeface="+mn-lt"/>
                <a:cs typeface="+mn-lt"/>
              </a:rPr>
              <a:t>Each employee has a unique identifier, a contact with a unique identifier and also a manager (identified by his unique code). Optionally a salary</a:t>
            </a:r>
            <a:endParaRPr lang="en" dirty="0">
              <a:cs typeface="Calibri" panose="020F0502020204030204"/>
            </a:endParaRPr>
          </a:p>
          <a:p>
            <a:pPr marL="342900" indent="-342900">
              <a:buFont typeface="Arial"/>
              <a:buChar char="•"/>
            </a:pPr>
            <a:r>
              <a:rPr lang="en" sz="2000" dirty="0">
                <a:ea typeface="+mn-lt"/>
                <a:cs typeface="+mn-lt"/>
              </a:rPr>
              <a:t>A supplier has a mandatory VAT number which will be its unique identifier</a:t>
            </a:r>
            <a:endParaRPr lang="en" sz="2000" dirty="0">
              <a:latin typeface="Calibri"/>
              <a:cs typeface="Calibri"/>
            </a:endParaRPr>
          </a:p>
          <a:p>
            <a:pPr marL="342900" indent="-342900">
              <a:buFont typeface="Arial"/>
              <a:buChar char="•"/>
            </a:pPr>
            <a:r>
              <a:rPr lang="en" sz="2000" dirty="0">
                <a:ea typeface="+mn-lt"/>
                <a:cs typeface="+mn-lt"/>
              </a:rPr>
              <a:t>Each item has a unique identifier a name, a purchase price, a sale price and stock, optionally it has a description of the item (size, weight, color, etc..) and the category it belongs to by its identifier</a:t>
            </a:r>
            <a:endParaRPr lang="en" sz="2000" dirty="0">
              <a:latin typeface="Calibri"/>
              <a:cs typeface="Calibri"/>
            </a:endParaRPr>
          </a:p>
          <a:p>
            <a:endParaRPr lang="en" sz="2000" dirty="0">
              <a:latin typeface="Calibri"/>
              <a:cs typeface="Calibri"/>
            </a:endParaRPr>
          </a:p>
          <a:p>
            <a:pPr marL="342900" indent="-342900">
              <a:buFont typeface="Arial"/>
              <a:buChar char="•"/>
            </a:pPr>
            <a:endParaRPr lang="en" sz="2000" dirty="0">
              <a:latin typeface="Calibri"/>
              <a:cs typeface="Calibri"/>
            </a:endParaRPr>
          </a:p>
          <a:p>
            <a:pPr algn="just"/>
            <a:endParaRPr lang="en" sz="2000" dirty="0">
              <a:latin typeface="Consolas"/>
              <a:cs typeface="Calibri"/>
            </a:endParaRPr>
          </a:p>
          <a:p>
            <a:pPr algn="ctr"/>
            <a:endParaRPr lang="pt-PT" sz="2400" dirty="0">
              <a:cs typeface="Calibri"/>
            </a:endParaRPr>
          </a:p>
          <a:p>
            <a:pPr algn="ctr"/>
            <a:endParaRPr lang="pt-PT" sz="2400" dirty="0">
              <a:cs typeface="Calibri"/>
            </a:endParaRPr>
          </a:p>
        </p:txBody>
      </p:sp>
      <p:pic>
        <p:nvPicPr>
          <p:cNvPr id="3" name="Imagem 3">
            <a:extLst>
              <a:ext uri="{FF2B5EF4-FFF2-40B4-BE49-F238E27FC236}">
                <a16:creationId xmlns:a16="http://schemas.microsoft.com/office/drawing/2014/main" id="{F093C050-F78D-F350-7DF4-314FC5AEDD79}"/>
              </a:ext>
            </a:extLst>
          </p:cNvPr>
          <p:cNvPicPr>
            <a:picLocks noChangeAspect="1"/>
          </p:cNvPicPr>
          <p:nvPr/>
        </p:nvPicPr>
        <p:blipFill>
          <a:blip r:embed="rId2"/>
          <a:stretch>
            <a:fillRect/>
          </a:stretch>
        </p:blipFill>
        <p:spPr>
          <a:xfrm>
            <a:off x="3401" y="6261325"/>
            <a:ext cx="1239158" cy="711201"/>
          </a:xfrm>
          <a:prstGeom prst="rect">
            <a:avLst/>
          </a:prstGeom>
        </p:spPr>
      </p:pic>
      <p:sp>
        <p:nvSpPr>
          <p:cNvPr id="4" name="CaixaDeTexto 3">
            <a:extLst>
              <a:ext uri="{FF2B5EF4-FFF2-40B4-BE49-F238E27FC236}">
                <a16:creationId xmlns:a16="http://schemas.microsoft.com/office/drawing/2014/main" id="{A6C6123B-AFC5-5242-75C5-67B35E694C4F}"/>
              </a:ext>
            </a:extLst>
          </p:cNvPr>
          <p:cNvSpPr txBox="1"/>
          <p:nvPr/>
        </p:nvSpPr>
        <p:spPr>
          <a:xfrm>
            <a:off x="7362824" y="6362699"/>
            <a:ext cx="5124450"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PT" sz="1600" dirty="0">
                <a:solidFill>
                  <a:schemeClr val="bg1"/>
                </a:solidFill>
                <a:cs typeface="Calibri"/>
              </a:rPr>
              <a:t>Bases de Dados – </a:t>
            </a:r>
            <a:r>
              <a:rPr lang="pt-PT" sz="1600" dirty="0" err="1">
                <a:solidFill>
                  <a:schemeClr val="bg1"/>
                </a:solidFill>
                <a:cs typeface="Calibri"/>
              </a:rPr>
              <a:t>Dorlux</a:t>
            </a:r>
            <a:r>
              <a:rPr lang="pt-PT" sz="1600" dirty="0">
                <a:solidFill>
                  <a:schemeClr val="bg1"/>
                </a:solidFill>
                <a:cs typeface="Calibri"/>
              </a:rPr>
              <a:t>   |   Checkpoint 1/2 - </a:t>
            </a:r>
            <a:r>
              <a:rPr lang="pt-PT" sz="1600" dirty="0" err="1">
                <a:solidFill>
                  <a:schemeClr val="bg1"/>
                </a:solidFill>
                <a:cs typeface="Calibri"/>
              </a:rPr>
              <a:t>Group</a:t>
            </a:r>
            <a:r>
              <a:rPr lang="pt-PT" sz="1600" dirty="0">
                <a:solidFill>
                  <a:schemeClr val="bg1"/>
                </a:solidFill>
                <a:cs typeface="Calibri"/>
              </a:rPr>
              <a:t> 11</a:t>
            </a:r>
            <a:endParaRPr lang="pt-PT" dirty="0">
              <a:solidFill>
                <a:schemeClr val="bg1"/>
              </a:solidFill>
            </a:endParaRPr>
          </a:p>
        </p:txBody>
      </p:sp>
    </p:spTree>
    <p:extLst>
      <p:ext uri="{BB962C8B-B14F-4D97-AF65-F5344CB8AC3E}">
        <p14:creationId xmlns:p14="http://schemas.microsoft.com/office/powerpoint/2010/main" val="19593801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1"/>
          <p:cNvSpPr>
            <a:spLocks noGrp="1"/>
          </p:cNvSpPr>
          <p:nvPr>
            <p:ph type="ctrTitle"/>
          </p:nvPr>
        </p:nvSpPr>
        <p:spPr>
          <a:xfrm>
            <a:off x="1525814" y="274973"/>
            <a:ext cx="9144000" cy="1155230"/>
          </a:xfrm>
        </p:spPr>
        <p:txBody>
          <a:bodyPr/>
          <a:lstStyle/>
          <a:p>
            <a:pPr algn="l"/>
            <a:r>
              <a:rPr lang="pt-PT" sz="4000" dirty="0" err="1">
                <a:solidFill>
                  <a:srgbClr val="870F11"/>
                </a:solidFill>
                <a:latin typeface="Calibri"/>
                <a:ea typeface="+mj-lt"/>
                <a:cs typeface="Calibri"/>
              </a:rPr>
              <a:t>Description</a:t>
            </a:r>
            <a:r>
              <a:rPr lang="pt-PT" sz="4000" dirty="0">
                <a:solidFill>
                  <a:srgbClr val="870F11"/>
                </a:solidFill>
                <a:latin typeface="Calibri"/>
                <a:ea typeface="+mj-lt"/>
                <a:cs typeface="Calibri"/>
              </a:rPr>
              <a:t> </a:t>
            </a:r>
            <a:r>
              <a:rPr lang="pt-PT" sz="4000" dirty="0" err="1">
                <a:solidFill>
                  <a:srgbClr val="870F11"/>
                </a:solidFill>
                <a:latin typeface="Calibri"/>
                <a:ea typeface="+mj-lt"/>
                <a:cs typeface="Calibri"/>
              </a:rPr>
              <a:t>requirements</a:t>
            </a:r>
          </a:p>
        </p:txBody>
      </p:sp>
      <p:sp>
        <p:nvSpPr>
          <p:cNvPr id="5" name="Retângulo 4">
            <a:extLst>
              <a:ext uri="{FF2B5EF4-FFF2-40B4-BE49-F238E27FC236}">
                <a16:creationId xmlns:a16="http://schemas.microsoft.com/office/drawing/2014/main" id="{6F4EAEAF-0321-6396-44CC-11C20FC0616C}"/>
              </a:ext>
            </a:extLst>
          </p:cNvPr>
          <p:cNvSpPr/>
          <p:nvPr/>
        </p:nvSpPr>
        <p:spPr>
          <a:xfrm>
            <a:off x="0" y="6233750"/>
            <a:ext cx="12192000" cy="624250"/>
          </a:xfrm>
          <a:prstGeom prst="rect">
            <a:avLst/>
          </a:prstGeom>
          <a:solidFill>
            <a:srgbClr val="870F11"/>
          </a:solidFill>
          <a:ln>
            <a:solidFill>
              <a:srgbClr val="870F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6" name="CaixaDeTexto 5">
            <a:extLst>
              <a:ext uri="{FF2B5EF4-FFF2-40B4-BE49-F238E27FC236}">
                <a16:creationId xmlns:a16="http://schemas.microsoft.com/office/drawing/2014/main" id="{38FC4B13-55E2-BB27-A875-AA8E75588685}"/>
              </a:ext>
            </a:extLst>
          </p:cNvPr>
          <p:cNvSpPr txBox="1"/>
          <p:nvPr/>
        </p:nvSpPr>
        <p:spPr>
          <a:xfrm>
            <a:off x="1524001" y="1718581"/>
            <a:ext cx="9026524" cy="36009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Arial"/>
              <a:buChar char="•"/>
            </a:pPr>
            <a:r>
              <a:rPr lang="en" sz="2000" dirty="0">
                <a:ea typeface="+mn-lt"/>
                <a:cs typeface="+mn-lt"/>
              </a:rPr>
              <a:t>A category is identified by a key, the name of the category itself, a mandatory tax rate and an optional description of the category</a:t>
            </a:r>
            <a:endParaRPr lang="en" sz="2000" dirty="0">
              <a:latin typeface="Calibri"/>
              <a:cs typeface="Calibri"/>
            </a:endParaRPr>
          </a:p>
          <a:p>
            <a:pPr marL="342900" indent="-342900">
              <a:buFont typeface="Arial"/>
              <a:buChar char="•"/>
            </a:pPr>
            <a:r>
              <a:rPr lang="en" sz="2000" dirty="0">
                <a:ea typeface="+mn-lt"/>
                <a:cs typeface="+mn-lt"/>
              </a:rPr>
              <a:t>For a sale to take place, the system must know the customer's number, the employee who processed the sale, the contact of each one, all of this identified by their unique key, status (Done, Pending, Waiting, Error), date of order, date the order was last updated and, if applicable, the price for shipping the order</a:t>
            </a:r>
            <a:endParaRPr lang="en" sz="2000" dirty="0">
              <a:latin typeface="Calibri"/>
              <a:cs typeface="Calibri"/>
            </a:endParaRPr>
          </a:p>
          <a:p>
            <a:endParaRPr lang="en" sz="2000" dirty="0">
              <a:latin typeface="Calibri"/>
              <a:cs typeface="Calibri"/>
            </a:endParaRPr>
          </a:p>
          <a:p>
            <a:pPr marL="342900" indent="-342900">
              <a:buFont typeface="Arial"/>
              <a:buChar char="•"/>
            </a:pPr>
            <a:endParaRPr lang="en" sz="2000" dirty="0">
              <a:latin typeface="Calibri"/>
              <a:cs typeface="Calibri"/>
            </a:endParaRPr>
          </a:p>
          <a:p>
            <a:pPr algn="just"/>
            <a:endParaRPr lang="en" sz="2000" dirty="0">
              <a:latin typeface="Consolas"/>
              <a:cs typeface="Calibri"/>
            </a:endParaRPr>
          </a:p>
          <a:p>
            <a:pPr algn="ctr"/>
            <a:endParaRPr lang="pt-PT" sz="2400" dirty="0">
              <a:cs typeface="Calibri"/>
            </a:endParaRPr>
          </a:p>
          <a:p>
            <a:pPr algn="ctr"/>
            <a:endParaRPr lang="pt-PT" sz="2400" dirty="0">
              <a:cs typeface="Calibri"/>
            </a:endParaRPr>
          </a:p>
        </p:txBody>
      </p:sp>
      <p:pic>
        <p:nvPicPr>
          <p:cNvPr id="3" name="Imagem 3">
            <a:extLst>
              <a:ext uri="{FF2B5EF4-FFF2-40B4-BE49-F238E27FC236}">
                <a16:creationId xmlns:a16="http://schemas.microsoft.com/office/drawing/2014/main" id="{F093C050-F78D-F350-7DF4-314FC5AEDD79}"/>
              </a:ext>
            </a:extLst>
          </p:cNvPr>
          <p:cNvPicPr>
            <a:picLocks noChangeAspect="1"/>
          </p:cNvPicPr>
          <p:nvPr/>
        </p:nvPicPr>
        <p:blipFill>
          <a:blip r:embed="rId2"/>
          <a:stretch>
            <a:fillRect/>
          </a:stretch>
        </p:blipFill>
        <p:spPr>
          <a:xfrm>
            <a:off x="3401" y="6261325"/>
            <a:ext cx="1239158" cy="711201"/>
          </a:xfrm>
          <a:prstGeom prst="rect">
            <a:avLst/>
          </a:prstGeom>
        </p:spPr>
      </p:pic>
      <p:sp>
        <p:nvSpPr>
          <p:cNvPr id="4" name="CaixaDeTexto 3">
            <a:extLst>
              <a:ext uri="{FF2B5EF4-FFF2-40B4-BE49-F238E27FC236}">
                <a16:creationId xmlns:a16="http://schemas.microsoft.com/office/drawing/2014/main" id="{A6C6123B-AFC5-5242-75C5-67B35E694C4F}"/>
              </a:ext>
            </a:extLst>
          </p:cNvPr>
          <p:cNvSpPr txBox="1"/>
          <p:nvPr/>
        </p:nvSpPr>
        <p:spPr>
          <a:xfrm>
            <a:off x="7362824" y="6362699"/>
            <a:ext cx="5124450"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PT" sz="1600" dirty="0">
                <a:solidFill>
                  <a:schemeClr val="bg1"/>
                </a:solidFill>
                <a:cs typeface="Calibri"/>
              </a:rPr>
              <a:t>Bases de Dados – </a:t>
            </a:r>
            <a:r>
              <a:rPr lang="pt-PT" sz="1600" dirty="0" err="1">
                <a:solidFill>
                  <a:schemeClr val="bg1"/>
                </a:solidFill>
                <a:cs typeface="Calibri"/>
              </a:rPr>
              <a:t>Dorlux</a:t>
            </a:r>
            <a:r>
              <a:rPr lang="pt-PT" sz="1600" dirty="0">
                <a:solidFill>
                  <a:schemeClr val="bg1"/>
                </a:solidFill>
                <a:cs typeface="Calibri"/>
              </a:rPr>
              <a:t>   |   Checkpoint 1/2 - </a:t>
            </a:r>
            <a:r>
              <a:rPr lang="pt-PT" sz="1600" dirty="0" err="1">
                <a:solidFill>
                  <a:schemeClr val="bg1"/>
                </a:solidFill>
                <a:cs typeface="Calibri"/>
              </a:rPr>
              <a:t>Group</a:t>
            </a:r>
            <a:r>
              <a:rPr lang="pt-PT" sz="1600" dirty="0">
                <a:solidFill>
                  <a:schemeClr val="bg1"/>
                </a:solidFill>
                <a:cs typeface="Calibri"/>
              </a:rPr>
              <a:t> 11</a:t>
            </a:r>
            <a:endParaRPr lang="pt-PT" dirty="0">
              <a:solidFill>
                <a:schemeClr val="bg1"/>
              </a:solidFill>
            </a:endParaRPr>
          </a:p>
        </p:txBody>
      </p:sp>
    </p:spTree>
    <p:extLst>
      <p:ext uri="{BB962C8B-B14F-4D97-AF65-F5344CB8AC3E}">
        <p14:creationId xmlns:p14="http://schemas.microsoft.com/office/powerpoint/2010/main" val="3265462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1"/>
          <p:cNvSpPr>
            <a:spLocks noGrp="1"/>
          </p:cNvSpPr>
          <p:nvPr>
            <p:ph type="ctrTitle"/>
          </p:nvPr>
        </p:nvSpPr>
        <p:spPr>
          <a:xfrm>
            <a:off x="1525814" y="274973"/>
            <a:ext cx="9144000" cy="1155230"/>
          </a:xfrm>
        </p:spPr>
        <p:txBody>
          <a:bodyPr/>
          <a:lstStyle/>
          <a:p>
            <a:pPr algn="l"/>
            <a:r>
              <a:rPr lang="pt-PT" sz="4000" dirty="0" err="1">
                <a:solidFill>
                  <a:srgbClr val="870F11"/>
                </a:solidFill>
                <a:latin typeface="Calibri"/>
                <a:ea typeface="+mj-lt"/>
                <a:cs typeface="Calibri"/>
              </a:rPr>
              <a:t>Manipulation</a:t>
            </a:r>
            <a:r>
              <a:rPr lang="pt-PT" sz="4000" dirty="0">
                <a:solidFill>
                  <a:srgbClr val="870F11"/>
                </a:solidFill>
                <a:latin typeface="Calibri"/>
                <a:ea typeface="+mj-lt"/>
                <a:cs typeface="Calibri"/>
              </a:rPr>
              <a:t> requirements</a:t>
            </a:r>
          </a:p>
        </p:txBody>
      </p:sp>
      <p:sp>
        <p:nvSpPr>
          <p:cNvPr id="5" name="Retângulo 4">
            <a:extLst>
              <a:ext uri="{FF2B5EF4-FFF2-40B4-BE49-F238E27FC236}">
                <a16:creationId xmlns:a16="http://schemas.microsoft.com/office/drawing/2014/main" id="{6F4EAEAF-0321-6396-44CC-11C20FC0616C}"/>
              </a:ext>
            </a:extLst>
          </p:cNvPr>
          <p:cNvSpPr/>
          <p:nvPr/>
        </p:nvSpPr>
        <p:spPr>
          <a:xfrm>
            <a:off x="0" y="6233750"/>
            <a:ext cx="12192000" cy="624250"/>
          </a:xfrm>
          <a:prstGeom prst="rect">
            <a:avLst/>
          </a:prstGeom>
          <a:solidFill>
            <a:srgbClr val="870F11"/>
          </a:solidFill>
          <a:ln>
            <a:solidFill>
              <a:srgbClr val="870F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6" name="CaixaDeTexto 5">
            <a:extLst>
              <a:ext uri="{FF2B5EF4-FFF2-40B4-BE49-F238E27FC236}">
                <a16:creationId xmlns:a16="http://schemas.microsoft.com/office/drawing/2014/main" id="{38FC4B13-55E2-BB27-A875-AA8E75588685}"/>
              </a:ext>
            </a:extLst>
          </p:cNvPr>
          <p:cNvSpPr txBox="1"/>
          <p:nvPr/>
        </p:nvSpPr>
        <p:spPr>
          <a:xfrm>
            <a:off x="1524001" y="1718581"/>
            <a:ext cx="9026524" cy="575542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Arial"/>
              <a:buChar char="•"/>
            </a:pPr>
            <a:r>
              <a:rPr lang="en" sz="2000" dirty="0">
                <a:ea typeface="+mn-lt"/>
                <a:cs typeface="+mn-lt"/>
              </a:rPr>
              <a:t>Organization of the business model</a:t>
            </a:r>
            <a:endParaRPr lang="en" sz="2000" dirty="0">
              <a:latin typeface="Calibri"/>
              <a:cs typeface="Calibri"/>
            </a:endParaRPr>
          </a:p>
          <a:p>
            <a:pPr marL="342900" indent="-342900">
              <a:buFont typeface="Arial"/>
              <a:buChar char="•"/>
            </a:pPr>
            <a:r>
              <a:rPr lang="en" sz="2000" dirty="0">
                <a:ea typeface="+mn-lt"/>
                <a:cs typeface="+mn-lt"/>
              </a:rPr>
              <a:t>Product quality control</a:t>
            </a:r>
            <a:endParaRPr lang="en" sz="2000" dirty="0">
              <a:latin typeface="Calibri"/>
              <a:cs typeface="Calibri"/>
            </a:endParaRPr>
          </a:p>
          <a:p>
            <a:pPr marL="342900" indent="-342900">
              <a:buFont typeface="Arial"/>
              <a:buChar char="•"/>
            </a:pPr>
            <a:r>
              <a:rPr lang="en" sz="2000" dirty="0">
                <a:ea typeface="+mn-lt"/>
                <a:cs typeface="+mn-lt"/>
              </a:rPr>
              <a:t>Stock control</a:t>
            </a:r>
          </a:p>
          <a:p>
            <a:pPr marL="342900" indent="-342900">
              <a:buFont typeface="Arial"/>
              <a:buChar char="•"/>
            </a:pPr>
            <a:r>
              <a:rPr lang="en" sz="2000" dirty="0">
                <a:ea typeface="+mn-lt"/>
                <a:cs typeface="+mn-lt"/>
              </a:rPr>
              <a:t>Control of suppliers (purchase price, product quality, etc.)</a:t>
            </a:r>
          </a:p>
          <a:p>
            <a:pPr marL="342900" indent="-342900">
              <a:buFont typeface="Arial"/>
              <a:buChar char="•"/>
            </a:pPr>
            <a:r>
              <a:rPr lang="en" sz="2000" dirty="0">
                <a:ea typeface="+mn-lt"/>
                <a:cs typeface="+mn-lt"/>
              </a:rPr>
              <a:t>Management of store accounts (tax rate, shipping rate, sales, profits, etc)</a:t>
            </a:r>
            <a:endParaRPr lang="en" sz="2000" dirty="0">
              <a:latin typeface="Calibri"/>
              <a:cs typeface="Calibri"/>
            </a:endParaRPr>
          </a:p>
          <a:p>
            <a:pPr marL="342900" indent="-342900">
              <a:buFont typeface="Arial"/>
              <a:buChar char="•"/>
            </a:pPr>
            <a:r>
              <a:rPr lang="en" sz="2000" dirty="0">
                <a:ea typeface="+mn-lt"/>
                <a:cs typeface="+mn-lt"/>
              </a:rPr>
              <a:t>Customer customization, knowing their tastes through past purchases (profiling)</a:t>
            </a:r>
            <a:endParaRPr lang="en" sz="2000" dirty="0">
              <a:latin typeface="Calibri"/>
              <a:cs typeface="Calibri"/>
            </a:endParaRPr>
          </a:p>
          <a:p>
            <a:pPr marL="342900" indent="-342900">
              <a:buFont typeface="Arial"/>
              <a:buChar char="•"/>
            </a:pPr>
            <a:r>
              <a:rPr lang="en" sz="2000" dirty="0">
                <a:ea typeface="+mn-lt"/>
                <a:cs typeface="+mn-lt"/>
              </a:rPr>
              <a:t>Establishment of personalized customer discounts</a:t>
            </a:r>
            <a:endParaRPr lang="en" sz="2000" dirty="0">
              <a:latin typeface="Calibri"/>
              <a:cs typeface="Calibri"/>
            </a:endParaRPr>
          </a:p>
          <a:p>
            <a:pPr marL="342900" indent="-342900">
              <a:buFont typeface="Arial"/>
              <a:buChar char="•"/>
            </a:pPr>
            <a:r>
              <a:rPr lang="en" sz="2000" dirty="0">
                <a:ea typeface="+mn-lt"/>
                <a:cs typeface="+mn-lt"/>
              </a:rPr>
              <a:t>Quality control of orders, namely with regard to shipping time</a:t>
            </a:r>
            <a:endParaRPr lang="en" sz="2000" dirty="0">
              <a:latin typeface="Calibri"/>
              <a:cs typeface="Calibri"/>
            </a:endParaRPr>
          </a:p>
          <a:p>
            <a:pPr marL="342900" indent="-342900">
              <a:buFont typeface="Arial"/>
              <a:buChar char="•"/>
            </a:pPr>
            <a:r>
              <a:rPr lang="en" sz="2000" dirty="0">
                <a:ea typeface="+mn-lt"/>
                <a:cs typeface="+mn-lt"/>
              </a:rPr>
              <a:t>Indication of the status of the order, allowing the customer to know where he is in the shipping process</a:t>
            </a:r>
            <a:endParaRPr lang="en" sz="2000" dirty="0">
              <a:latin typeface="Calibri"/>
              <a:cs typeface="Calibri"/>
            </a:endParaRPr>
          </a:p>
          <a:p>
            <a:pPr marL="342900" indent="-342900">
              <a:buFont typeface="Arial"/>
              <a:buChar char="•"/>
            </a:pPr>
            <a:r>
              <a:rPr lang="en" sz="2000" dirty="0">
                <a:ea typeface="+mn-lt"/>
                <a:cs typeface="+mn-lt"/>
              </a:rPr>
              <a:t>Knowledge of the products sold, so that it is possible to estimate with more/less output</a:t>
            </a:r>
            <a:endParaRPr lang="en" sz="2000" dirty="0">
              <a:latin typeface="Calibri"/>
              <a:cs typeface="Calibri"/>
            </a:endParaRPr>
          </a:p>
          <a:p>
            <a:pPr marL="342900" indent="-342900">
              <a:buFont typeface="Arial"/>
              <a:buChar char="•"/>
            </a:pPr>
            <a:r>
              <a:rPr lang="en" sz="2000" dirty="0">
                <a:ea typeface="+mn-lt"/>
                <a:cs typeface="+mn-lt"/>
              </a:rPr>
              <a:t>Improve the store's service quality</a:t>
            </a:r>
            <a:endParaRPr lang="en" sz="2000" dirty="0">
              <a:latin typeface="Calibri"/>
              <a:cs typeface="Calibri"/>
            </a:endParaRPr>
          </a:p>
          <a:p>
            <a:endParaRPr lang="en" sz="2000" dirty="0">
              <a:latin typeface="Calibri"/>
              <a:cs typeface="Calibri"/>
            </a:endParaRPr>
          </a:p>
          <a:p>
            <a:pPr marL="342900" indent="-342900">
              <a:buFont typeface="Arial"/>
              <a:buChar char="•"/>
            </a:pPr>
            <a:endParaRPr lang="en" sz="2000" dirty="0">
              <a:latin typeface="Calibri"/>
              <a:cs typeface="Calibri"/>
            </a:endParaRPr>
          </a:p>
          <a:p>
            <a:pPr algn="just"/>
            <a:endParaRPr lang="en" sz="2000" dirty="0">
              <a:latin typeface="Consolas"/>
              <a:cs typeface="Calibri"/>
            </a:endParaRPr>
          </a:p>
          <a:p>
            <a:pPr algn="ctr"/>
            <a:endParaRPr lang="pt-PT" sz="2400" dirty="0">
              <a:cs typeface="Calibri"/>
            </a:endParaRPr>
          </a:p>
          <a:p>
            <a:pPr algn="ctr"/>
            <a:endParaRPr lang="pt-PT" sz="2400" dirty="0">
              <a:cs typeface="Calibri"/>
            </a:endParaRPr>
          </a:p>
        </p:txBody>
      </p:sp>
      <p:pic>
        <p:nvPicPr>
          <p:cNvPr id="3" name="Imagem 3">
            <a:extLst>
              <a:ext uri="{FF2B5EF4-FFF2-40B4-BE49-F238E27FC236}">
                <a16:creationId xmlns:a16="http://schemas.microsoft.com/office/drawing/2014/main" id="{F093C050-F78D-F350-7DF4-314FC5AEDD79}"/>
              </a:ext>
            </a:extLst>
          </p:cNvPr>
          <p:cNvPicPr>
            <a:picLocks noChangeAspect="1"/>
          </p:cNvPicPr>
          <p:nvPr/>
        </p:nvPicPr>
        <p:blipFill>
          <a:blip r:embed="rId2"/>
          <a:stretch>
            <a:fillRect/>
          </a:stretch>
        </p:blipFill>
        <p:spPr>
          <a:xfrm>
            <a:off x="3401" y="6261325"/>
            <a:ext cx="1239158" cy="711201"/>
          </a:xfrm>
          <a:prstGeom prst="rect">
            <a:avLst/>
          </a:prstGeom>
        </p:spPr>
      </p:pic>
      <p:sp>
        <p:nvSpPr>
          <p:cNvPr id="4" name="CaixaDeTexto 3">
            <a:extLst>
              <a:ext uri="{FF2B5EF4-FFF2-40B4-BE49-F238E27FC236}">
                <a16:creationId xmlns:a16="http://schemas.microsoft.com/office/drawing/2014/main" id="{A6C6123B-AFC5-5242-75C5-67B35E694C4F}"/>
              </a:ext>
            </a:extLst>
          </p:cNvPr>
          <p:cNvSpPr txBox="1"/>
          <p:nvPr/>
        </p:nvSpPr>
        <p:spPr>
          <a:xfrm>
            <a:off x="7362824" y="6362699"/>
            <a:ext cx="5124450"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PT" sz="1600" dirty="0">
                <a:solidFill>
                  <a:schemeClr val="bg1"/>
                </a:solidFill>
                <a:cs typeface="Calibri"/>
              </a:rPr>
              <a:t>Bases de Dados – </a:t>
            </a:r>
            <a:r>
              <a:rPr lang="pt-PT" sz="1600" dirty="0" err="1">
                <a:solidFill>
                  <a:schemeClr val="bg1"/>
                </a:solidFill>
                <a:cs typeface="Calibri"/>
              </a:rPr>
              <a:t>Dorlux</a:t>
            </a:r>
            <a:r>
              <a:rPr lang="pt-PT" sz="1600" dirty="0">
                <a:solidFill>
                  <a:schemeClr val="bg1"/>
                </a:solidFill>
                <a:cs typeface="Calibri"/>
              </a:rPr>
              <a:t>   |   Checkpoint 1/2 - </a:t>
            </a:r>
            <a:r>
              <a:rPr lang="pt-PT" sz="1600" dirty="0" err="1">
                <a:solidFill>
                  <a:schemeClr val="bg1"/>
                </a:solidFill>
                <a:cs typeface="Calibri"/>
              </a:rPr>
              <a:t>Group</a:t>
            </a:r>
            <a:r>
              <a:rPr lang="pt-PT" sz="1600" dirty="0">
                <a:solidFill>
                  <a:schemeClr val="bg1"/>
                </a:solidFill>
                <a:cs typeface="Calibri"/>
              </a:rPr>
              <a:t> 11</a:t>
            </a:r>
            <a:endParaRPr lang="pt-PT" dirty="0">
              <a:solidFill>
                <a:schemeClr val="bg1"/>
              </a:solidFill>
            </a:endParaRPr>
          </a:p>
        </p:txBody>
      </p:sp>
    </p:spTree>
    <p:extLst>
      <p:ext uri="{BB962C8B-B14F-4D97-AF65-F5344CB8AC3E}">
        <p14:creationId xmlns:p14="http://schemas.microsoft.com/office/powerpoint/2010/main" val="14475731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1"/>
          <p:cNvSpPr>
            <a:spLocks noGrp="1"/>
          </p:cNvSpPr>
          <p:nvPr>
            <p:ph type="ctrTitle"/>
          </p:nvPr>
        </p:nvSpPr>
        <p:spPr>
          <a:xfrm>
            <a:off x="1525814" y="274973"/>
            <a:ext cx="9144000" cy="1155230"/>
          </a:xfrm>
        </p:spPr>
        <p:txBody>
          <a:bodyPr/>
          <a:lstStyle/>
          <a:p>
            <a:pPr algn="l"/>
            <a:r>
              <a:rPr lang="pt-PT" sz="4000" dirty="0" err="1">
                <a:solidFill>
                  <a:srgbClr val="870F11"/>
                </a:solidFill>
                <a:latin typeface="Calibri"/>
                <a:ea typeface="+mj-lt"/>
                <a:cs typeface="Calibri"/>
              </a:rPr>
              <a:t>Control</a:t>
            </a:r>
            <a:r>
              <a:rPr lang="pt-PT" sz="4000" dirty="0">
                <a:solidFill>
                  <a:srgbClr val="870F11"/>
                </a:solidFill>
                <a:latin typeface="Calibri"/>
                <a:ea typeface="+mj-lt"/>
                <a:cs typeface="Calibri"/>
              </a:rPr>
              <a:t> </a:t>
            </a:r>
            <a:r>
              <a:rPr lang="pt-PT" sz="4000" dirty="0" err="1">
                <a:solidFill>
                  <a:srgbClr val="870F11"/>
                </a:solidFill>
                <a:latin typeface="Calibri"/>
                <a:ea typeface="+mj-lt"/>
                <a:cs typeface="Calibri"/>
              </a:rPr>
              <a:t>requirements</a:t>
            </a:r>
          </a:p>
        </p:txBody>
      </p:sp>
      <p:sp>
        <p:nvSpPr>
          <p:cNvPr id="5" name="Retângulo 4">
            <a:extLst>
              <a:ext uri="{FF2B5EF4-FFF2-40B4-BE49-F238E27FC236}">
                <a16:creationId xmlns:a16="http://schemas.microsoft.com/office/drawing/2014/main" id="{6F4EAEAF-0321-6396-44CC-11C20FC0616C}"/>
              </a:ext>
            </a:extLst>
          </p:cNvPr>
          <p:cNvSpPr/>
          <p:nvPr/>
        </p:nvSpPr>
        <p:spPr>
          <a:xfrm>
            <a:off x="0" y="6233750"/>
            <a:ext cx="12192000" cy="624250"/>
          </a:xfrm>
          <a:prstGeom prst="rect">
            <a:avLst/>
          </a:prstGeom>
          <a:solidFill>
            <a:srgbClr val="870F11"/>
          </a:solidFill>
          <a:ln>
            <a:solidFill>
              <a:srgbClr val="870F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6" name="CaixaDeTexto 5">
            <a:extLst>
              <a:ext uri="{FF2B5EF4-FFF2-40B4-BE49-F238E27FC236}">
                <a16:creationId xmlns:a16="http://schemas.microsoft.com/office/drawing/2014/main" id="{38FC4B13-55E2-BB27-A875-AA8E75588685}"/>
              </a:ext>
            </a:extLst>
          </p:cNvPr>
          <p:cNvSpPr txBox="1"/>
          <p:nvPr/>
        </p:nvSpPr>
        <p:spPr>
          <a:xfrm>
            <a:off x="1524001" y="1718581"/>
            <a:ext cx="9026524" cy="48320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Arial"/>
              <a:buChar char="•"/>
            </a:pPr>
            <a:r>
              <a:rPr lang="en" sz="2000" dirty="0">
                <a:ea typeface="+mn-lt"/>
                <a:cs typeface="+mn-lt"/>
              </a:rPr>
              <a:t>Each customer places a certain number of orders and each order has only one associated customer</a:t>
            </a:r>
            <a:endParaRPr lang="en" sz="2000" dirty="0">
              <a:latin typeface="Calibri"/>
              <a:cs typeface="Calibri"/>
            </a:endParaRPr>
          </a:p>
          <a:p>
            <a:pPr marL="342900" indent="-342900">
              <a:buFont typeface="Arial"/>
              <a:buChar char="•"/>
            </a:pPr>
            <a:r>
              <a:rPr lang="en" sz="2000" dirty="0">
                <a:ea typeface="+mn-lt"/>
                <a:cs typeface="+mn-lt"/>
              </a:rPr>
              <a:t>An order has several items (amount attribute tells us the number of items in the order) and the same item can be present in several orders</a:t>
            </a:r>
            <a:endParaRPr lang="en" sz="2000" dirty="0">
              <a:latin typeface="Calibri"/>
              <a:cs typeface="Calibri"/>
            </a:endParaRPr>
          </a:p>
          <a:p>
            <a:pPr marL="342900" indent="-342900">
              <a:buFont typeface="Arial"/>
              <a:buChar char="•"/>
            </a:pPr>
            <a:r>
              <a:rPr lang="en" sz="2000" dirty="0">
                <a:ea typeface="+mn-lt"/>
                <a:cs typeface="+mn-lt"/>
              </a:rPr>
              <a:t>An item can have multiple suppliers and the same supplier can supply multiple items</a:t>
            </a:r>
            <a:endParaRPr lang="en" sz="2000" dirty="0">
              <a:latin typeface="Calibri"/>
              <a:cs typeface="Calibri"/>
            </a:endParaRPr>
          </a:p>
          <a:p>
            <a:pPr marL="342900" indent="-342900">
              <a:buFont typeface="Arial"/>
              <a:buChar char="•"/>
            </a:pPr>
            <a:r>
              <a:rPr lang="en" sz="2000" dirty="0">
                <a:ea typeface="+mn-lt"/>
                <a:cs typeface="+mn-lt"/>
              </a:rPr>
              <a:t>A supplier has only one contact (e-mail, mobile phone, name) and this contact is unique, that is, it is only present for that supplier</a:t>
            </a:r>
            <a:endParaRPr lang="en" sz="2000" dirty="0">
              <a:latin typeface="Calibri"/>
              <a:cs typeface="Calibri"/>
            </a:endParaRPr>
          </a:p>
          <a:p>
            <a:pPr marL="342900" indent="-342900">
              <a:buFont typeface="Arial"/>
              <a:buChar char="•"/>
            </a:pPr>
            <a:r>
              <a:rPr lang="en" sz="2000" dirty="0">
                <a:ea typeface="+mn-lt"/>
                <a:cs typeface="+mn-lt"/>
              </a:rPr>
              <a:t>A customer has only one contact (e-mail, mobile phone, name) and this contact is unique, that is, it is only present for that customer</a:t>
            </a:r>
            <a:endParaRPr lang="en" sz="2000" dirty="0">
              <a:latin typeface="Calibri"/>
              <a:cs typeface="Calibri"/>
            </a:endParaRPr>
          </a:p>
          <a:p>
            <a:pPr marL="342900" indent="-342900">
              <a:buFont typeface="Arial"/>
              <a:buChar char="•"/>
            </a:pPr>
            <a:r>
              <a:rPr lang="en" sz="2000" dirty="0">
                <a:ea typeface="+mn-lt"/>
                <a:cs typeface="+mn-lt"/>
              </a:rPr>
              <a:t>An employee has only one contact (e-mail, cell phone, name) and this contact is unique, that is, it is only present for that employee</a:t>
            </a:r>
            <a:endParaRPr lang="en" sz="2000" dirty="0">
              <a:latin typeface="Calibri"/>
              <a:cs typeface="Calibri"/>
            </a:endParaRPr>
          </a:p>
          <a:p>
            <a:pPr algn="just"/>
            <a:endParaRPr lang="en" sz="2000" dirty="0">
              <a:latin typeface="Consolas"/>
              <a:cs typeface="Calibri"/>
            </a:endParaRPr>
          </a:p>
          <a:p>
            <a:pPr algn="ctr"/>
            <a:endParaRPr lang="pt-PT" sz="2400" dirty="0">
              <a:cs typeface="Calibri"/>
            </a:endParaRPr>
          </a:p>
          <a:p>
            <a:pPr algn="ctr"/>
            <a:endParaRPr lang="pt-PT" sz="2400" dirty="0">
              <a:cs typeface="Calibri"/>
            </a:endParaRPr>
          </a:p>
        </p:txBody>
      </p:sp>
      <p:pic>
        <p:nvPicPr>
          <p:cNvPr id="3" name="Imagem 3">
            <a:extLst>
              <a:ext uri="{FF2B5EF4-FFF2-40B4-BE49-F238E27FC236}">
                <a16:creationId xmlns:a16="http://schemas.microsoft.com/office/drawing/2014/main" id="{F093C050-F78D-F350-7DF4-314FC5AEDD79}"/>
              </a:ext>
            </a:extLst>
          </p:cNvPr>
          <p:cNvPicPr>
            <a:picLocks noChangeAspect="1"/>
          </p:cNvPicPr>
          <p:nvPr/>
        </p:nvPicPr>
        <p:blipFill>
          <a:blip r:embed="rId2"/>
          <a:stretch>
            <a:fillRect/>
          </a:stretch>
        </p:blipFill>
        <p:spPr>
          <a:xfrm>
            <a:off x="3401" y="6261325"/>
            <a:ext cx="1239158" cy="711201"/>
          </a:xfrm>
          <a:prstGeom prst="rect">
            <a:avLst/>
          </a:prstGeom>
        </p:spPr>
      </p:pic>
      <p:sp>
        <p:nvSpPr>
          <p:cNvPr id="4" name="CaixaDeTexto 3">
            <a:extLst>
              <a:ext uri="{FF2B5EF4-FFF2-40B4-BE49-F238E27FC236}">
                <a16:creationId xmlns:a16="http://schemas.microsoft.com/office/drawing/2014/main" id="{A6C6123B-AFC5-5242-75C5-67B35E694C4F}"/>
              </a:ext>
            </a:extLst>
          </p:cNvPr>
          <p:cNvSpPr txBox="1"/>
          <p:nvPr/>
        </p:nvSpPr>
        <p:spPr>
          <a:xfrm>
            <a:off x="7362824" y="6362699"/>
            <a:ext cx="5124450"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PT" sz="1600" dirty="0">
                <a:solidFill>
                  <a:schemeClr val="bg1"/>
                </a:solidFill>
                <a:cs typeface="Calibri"/>
              </a:rPr>
              <a:t>Bases de Dados – </a:t>
            </a:r>
            <a:r>
              <a:rPr lang="pt-PT" sz="1600" dirty="0" err="1">
                <a:solidFill>
                  <a:schemeClr val="bg1"/>
                </a:solidFill>
                <a:cs typeface="Calibri"/>
              </a:rPr>
              <a:t>Dorlux</a:t>
            </a:r>
            <a:r>
              <a:rPr lang="pt-PT" sz="1600" dirty="0">
                <a:solidFill>
                  <a:schemeClr val="bg1"/>
                </a:solidFill>
                <a:cs typeface="Calibri"/>
              </a:rPr>
              <a:t>   |   Checkpoint 1/2 - </a:t>
            </a:r>
            <a:r>
              <a:rPr lang="pt-PT" sz="1600" dirty="0" err="1">
                <a:solidFill>
                  <a:schemeClr val="bg1"/>
                </a:solidFill>
                <a:cs typeface="Calibri"/>
              </a:rPr>
              <a:t>Group</a:t>
            </a:r>
            <a:r>
              <a:rPr lang="pt-PT" sz="1600" dirty="0">
                <a:solidFill>
                  <a:schemeClr val="bg1"/>
                </a:solidFill>
                <a:cs typeface="Calibri"/>
              </a:rPr>
              <a:t> 11</a:t>
            </a:r>
            <a:endParaRPr lang="pt-PT" dirty="0">
              <a:solidFill>
                <a:schemeClr val="bg1"/>
              </a:solidFill>
            </a:endParaRPr>
          </a:p>
        </p:txBody>
      </p:sp>
    </p:spTree>
    <p:extLst>
      <p:ext uri="{BB962C8B-B14F-4D97-AF65-F5344CB8AC3E}">
        <p14:creationId xmlns:p14="http://schemas.microsoft.com/office/powerpoint/2010/main" val="26775217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1"/>
          <p:cNvSpPr>
            <a:spLocks noGrp="1"/>
          </p:cNvSpPr>
          <p:nvPr>
            <p:ph type="ctrTitle"/>
          </p:nvPr>
        </p:nvSpPr>
        <p:spPr>
          <a:xfrm>
            <a:off x="1525814" y="274973"/>
            <a:ext cx="9144000" cy="1155230"/>
          </a:xfrm>
        </p:spPr>
        <p:txBody>
          <a:bodyPr/>
          <a:lstStyle/>
          <a:p>
            <a:pPr algn="l"/>
            <a:r>
              <a:rPr lang="pt-PT" sz="4000" dirty="0" err="1">
                <a:solidFill>
                  <a:srgbClr val="870F11"/>
                </a:solidFill>
                <a:latin typeface="Calibri"/>
                <a:ea typeface="+mj-lt"/>
                <a:cs typeface="Calibri"/>
              </a:rPr>
              <a:t>Control</a:t>
            </a:r>
            <a:r>
              <a:rPr lang="pt-PT" sz="4000" dirty="0">
                <a:solidFill>
                  <a:srgbClr val="870F11"/>
                </a:solidFill>
                <a:latin typeface="Calibri"/>
                <a:ea typeface="+mj-lt"/>
                <a:cs typeface="Calibri"/>
              </a:rPr>
              <a:t> </a:t>
            </a:r>
            <a:r>
              <a:rPr lang="pt-PT" sz="4000" dirty="0" err="1">
                <a:solidFill>
                  <a:srgbClr val="870F11"/>
                </a:solidFill>
                <a:latin typeface="Calibri"/>
                <a:ea typeface="+mj-lt"/>
                <a:cs typeface="Calibri"/>
              </a:rPr>
              <a:t>requirements</a:t>
            </a:r>
          </a:p>
        </p:txBody>
      </p:sp>
      <p:sp>
        <p:nvSpPr>
          <p:cNvPr id="5" name="Retângulo 4">
            <a:extLst>
              <a:ext uri="{FF2B5EF4-FFF2-40B4-BE49-F238E27FC236}">
                <a16:creationId xmlns:a16="http://schemas.microsoft.com/office/drawing/2014/main" id="{6F4EAEAF-0321-6396-44CC-11C20FC0616C}"/>
              </a:ext>
            </a:extLst>
          </p:cNvPr>
          <p:cNvSpPr/>
          <p:nvPr/>
        </p:nvSpPr>
        <p:spPr>
          <a:xfrm>
            <a:off x="0" y="6233750"/>
            <a:ext cx="12192000" cy="624250"/>
          </a:xfrm>
          <a:prstGeom prst="rect">
            <a:avLst/>
          </a:prstGeom>
          <a:solidFill>
            <a:srgbClr val="870F11"/>
          </a:solidFill>
          <a:ln>
            <a:solidFill>
              <a:srgbClr val="870F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6" name="CaixaDeTexto 5">
            <a:extLst>
              <a:ext uri="{FF2B5EF4-FFF2-40B4-BE49-F238E27FC236}">
                <a16:creationId xmlns:a16="http://schemas.microsoft.com/office/drawing/2014/main" id="{38FC4B13-55E2-BB27-A875-AA8E75588685}"/>
              </a:ext>
            </a:extLst>
          </p:cNvPr>
          <p:cNvSpPr txBox="1"/>
          <p:nvPr/>
        </p:nvSpPr>
        <p:spPr>
          <a:xfrm>
            <a:off x="1524001" y="1718581"/>
            <a:ext cx="9026524" cy="390876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Arial"/>
              <a:buChar char="•"/>
            </a:pPr>
            <a:r>
              <a:rPr lang="en" sz="2000" dirty="0">
                <a:ea typeface="+mn-lt"/>
                <a:cs typeface="+mn-lt"/>
              </a:rPr>
              <a:t>A customer can have several addresses and the same address can be associated with several customers.</a:t>
            </a:r>
          </a:p>
          <a:p>
            <a:pPr marL="342900" indent="-342900">
              <a:buFont typeface="Arial"/>
              <a:buChar char="•"/>
            </a:pPr>
            <a:r>
              <a:rPr lang="en" sz="2000" dirty="0">
                <a:ea typeface="+mn-lt"/>
                <a:cs typeface="+mn-lt"/>
              </a:rPr>
              <a:t>An order has only one associated employee, however, the same employee can have several orders associated with it.</a:t>
            </a:r>
          </a:p>
          <a:p>
            <a:pPr marL="342900" indent="-342900">
              <a:buFont typeface="Arial"/>
              <a:buChar char="•"/>
            </a:pPr>
            <a:r>
              <a:rPr lang="en" sz="2000" dirty="0">
                <a:ea typeface="+mn-lt"/>
                <a:cs typeface="+mn-lt"/>
              </a:rPr>
              <a:t>An item has a certain type associated with it. The same type can cover several items.</a:t>
            </a:r>
          </a:p>
          <a:p>
            <a:pPr marL="342900" indent="-342900">
              <a:buFont typeface="Arial"/>
              <a:buChar char="•"/>
            </a:pPr>
            <a:r>
              <a:rPr lang="en" sz="2000" dirty="0">
                <a:ea typeface="+mn-lt"/>
                <a:cs typeface="+mn-lt"/>
              </a:rPr>
              <a:t>A manager can have several employees, however, an employee only has one manager.</a:t>
            </a:r>
            <a:endParaRPr lang="en" sz="2000" dirty="0">
              <a:latin typeface="Calibri" panose="020F0502020204030204"/>
              <a:cs typeface="Calibri"/>
            </a:endParaRPr>
          </a:p>
          <a:p>
            <a:pPr marL="342900" indent="-342900">
              <a:buFont typeface="Arial"/>
              <a:buChar char="•"/>
            </a:pPr>
            <a:endParaRPr lang="en" sz="2000" dirty="0">
              <a:latin typeface="Calibri" panose="020F0502020204030204"/>
              <a:cs typeface="Calibri"/>
            </a:endParaRPr>
          </a:p>
          <a:p>
            <a:pPr algn="just"/>
            <a:endParaRPr lang="en" sz="2000" dirty="0">
              <a:latin typeface="Consolas"/>
              <a:cs typeface="Calibri"/>
            </a:endParaRPr>
          </a:p>
          <a:p>
            <a:pPr algn="ctr"/>
            <a:endParaRPr lang="pt-PT" sz="2400" dirty="0">
              <a:cs typeface="Calibri"/>
            </a:endParaRPr>
          </a:p>
          <a:p>
            <a:pPr algn="ctr"/>
            <a:endParaRPr lang="pt-PT" sz="2400" dirty="0">
              <a:cs typeface="Calibri"/>
            </a:endParaRPr>
          </a:p>
        </p:txBody>
      </p:sp>
      <p:pic>
        <p:nvPicPr>
          <p:cNvPr id="3" name="Imagem 3">
            <a:extLst>
              <a:ext uri="{FF2B5EF4-FFF2-40B4-BE49-F238E27FC236}">
                <a16:creationId xmlns:a16="http://schemas.microsoft.com/office/drawing/2014/main" id="{F093C050-F78D-F350-7DF4-314FC5AEDD79}"/>
              </a:ext>
            </a:extLst>
          </p:cNvPr>
          <p:cNvPicPr>
            <a:picLocks noChangeAspect="1"/>
          </p:cNvPicPr>
          <p:nvPr/>
        </p:nvPicPr>
        <p:blipFill>
          <a:blip r:embed="rId2"/>
          <a:stretch>
            <a:fillRect/>
          </a:stretch>
        </p:blipFill>
        <p:spPr>
          <a:xfrm>
            <a:off x="3401" y="6261325"/>
            <a:ext cx="1239158" cy="711201"/>
          </a:xfrm>
          <a:prstGeom prst="rect">
            <a:avLst/>
          </a:prstGeom>
        </p:spPr>
      </p:pic>
      <p:sp>
        <p:nvSpPr>
          <p:cNvPr id="4" name="CaixaDeTexto 3">
            <a:extLst>
              <a:ext uri="{FF2B5EF4-FFF2-40B4-BE49-F238E27FC236}">
                <a16:creationId xmlns:a16="http://schemas.microsoft.com/office/drawing/2014/main" id="{A6C6123B-AFC5-5242-75C5-67B35E694C4F}"/>
              </a:ext>
            </a:extLst>
          </p:cNvPr>
          <p:cNvSpPr txBox="1"/>
          <p:nvPr/>
        </p:nvSpPr>
        <p:spPr>
          <a:xfrm>
            <a:off x="7362824" y="6362699"/>
            <a:ext cx="5124450"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PT" sz="1600" dirty="0">
                <a:solidFill>
                  <a:schemeClr val="bg1"/>
                </a:solidFill>
                <a:cs typeface="Calibri"/>
              </a:rPr>
              <a:t>Bases de Dados – </a:t>
            </a:r>
            <a:r>
              <a:rPr lang="pt-PT" sz="1600" dirty="0" err="1">
                <a:solidFill>
                  <a:schemeClr val="bg1"/>
                </a:solidFill>
                <a:cs typeface="Calibri"/>
              </a:rPr>
              <a:t>Dorlux</a:t>
            </a:r>
            <a:r>
              <a:rPr lang="pt-PT" sz="1600" dirty="0">
                <a:solidFill>
                  <a:schemeClr val="bg1"/>
                </a:solidFill>
                <a:cs typeface="Calibri"/>
              </a:rPr>
              <a:t>   |   Checkpoint 1/2 - </a:t>
            </a:r>
            <a:r>
              <a:rPr lang="pt-PT" sz="1600" dirty="0" err="1">
                <a:solidFill>
                  <a:schemeClr val="bg1"/>
                </a:solidFill>
                <a:cs typeface="Calibri"/>
              </a:rPr>
              <a:t>Group</a:t>
            </a:r>
            <a:r>
              <a:rPr lang="pt-PT" sz="1600" dirty="0">
                <a:solidFill>
                  <a:schemeClr val="bg1"/>
                </a:solidFill>
                <a:cs typeface="Calibri"/>
              </a:rPr>
              <a:t> 11</a:t>
            </a:r>
            <a:endParaRPr lang="pt-PT" dirty="0">
              <a:solidFill>
                <a:schemeClr val="bg1"/>
              </a:solidFill>
            </a:endParaRPr>
          </a:p>
        </p:txBody>
      </p:sp>
    </p:spTree>
    <p:extLst>
      <p:ext uri="{BB962C8B-B14F-4D97-AF65-F5344CB8AC3E}">
        <p14:creationId xmlns:p14="http://schemas.microsoft.com/office/powerpoint/2010/main" val="35492057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1"/>
          <p:cNvSpPr>
            <a:spLocks noGrp="1"/>
          </p:cNvSpPr>
          <p:nvPr>
            <p:ph type="ctrTitle"/>
          </p:nvPr>
        </p:nvSpPr>
        <p:spPr>
          <a:xfrm>
            <a:off x="1525814" y="274973"/>
            <a:ext cx="9144000" cy="1155230"/>
          </a:xfrm>
        </p:spPr>
        <p:txBody>
          <a:bodyPr/>
          <a:lstStyle/>
          <a:p>
            <a:r>
              <a:rPr lang="pt-PT" sz="4400" dirty="0" err="1">
                <a:solidFill>
                  <a:srgbClr val="870F11"/>
                </a:solidFill>
                <a:latin typeface="Calibri"/>
                <a:cs typeface="Calibri Light"/>
              </a:rPr>
              <a:t>Presentation</a:t>
            </a:r>
            <a:r>
              <a:rPr lang="pt-PT" sz="4400" dirty="0">
                <a:solidFill>
                  <a:srgbClr val="870F11"/>
                </a:solidFill>
                <a:latin typeface="Calibri"/>
                <a:cs typeface="Calibri Light"/>
              </a:rPr>
              <a:t> </a:t>
            </a:r>
            <a:r>
              <a:rPr lang="pt-PT" sz="4400" dirty="0" err="1">
                <a:solidFill>
                  <a:srgbClr val="870F11"/>
                </a:solidFill>
                <a:latin typeface="Calibri"/>
                <a:cs typeface="Calibri Light"/>
              </a:rPr>
              <a:t>Structure</a:t>
            </a:r>
            <a:endParaRPr lang="pt-PT" sz="4400" dirty="0" err="1">
              <a:solidFill>
                <a:srgbClr val="870F11"/>
              </a:solidFill>
              <a:cs typeface="Calibri Light"/>
            </a:endParaRPr>
          </a:p>
        </p:txBody>
      </p:sp>
      <p:sp>
        <p:nvSpPr>
          <p:cNvPr id="5" name="Retângulo 4">
            <a:extLst>
              <a:ext uri="{FF2B5EF4-FFF2-40B4-BE49-F238E27FC236}">
                <a16:creationId xmlns:a16="http://schemas.microsoft.com/office/drawing/2014/main" id="{6F4EAEAF-0321-6396-44CC-11C20FC0616C}"/>
              </a:ext>
            </a:extLst>
          </p:cNvPr>
          <p:cNvSpPr/>
          <p:nvPr/>
        </p:nvSpPr>
        <p:spPr>
          <a:xfrm>
            <a:off x="0" y="6233750"/>
            <a:ext cx="12192000" cy="624250"/>
          </a:xfrm>
          <a:prstGeom prst="rect">
            <a:avLst/>
          </a:prstGeom>
          <a:solidFill>
            <a:srgbClr val="870F11"/>
          </a:solidFill>
          <a:ln>
            <a:solidFill>
              <a:srgbClr val="870F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6" name="CaixaDeTexto 5">
            <a:extLst>
              <a:ext uri="{FF2B5EF4-FFF2-40B4-BE49-F238E27FC236}">
                <a16:creationId xmlns:a16="http://schemas.microsoft.com/office/drawing/2014/main" id="{38FC4B13-55E2-BB27-A875-AA8E75588685}"/>
              </a:ext>
            </a:extLst>
          </p:cNvPr>
          <p:cNvSpPr txBox="1"/>
          <p:nvPr/>
        </p:nvSpPr>
        <p:spPr>
          <a:xfrm>
            <a:off x="1823357" y="1845581"/>
            <a:ext cx="6794953" cy="280076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Arial"/>
              <a:buChar char="•"/>
            </a:pPr>
            <a:r>
              <a:rPr lang="en" sz="2000" dirty="0">
                <a:latin typeface="Consolas"/>
                <a:cs typeface="Calibri"/>
              </a:rPr>
              <a:t>System Contextualization</a:t>
            </a:r>
            <a:endParaRPr lang="pt-PT" sz="2000" dirty="0">
              <a:cs typeface="Calibri"/>
            </a:endParaRPr>
          </a:p>
          <a:p>
            <a:pPr marL="342900" indent="-342900">
              <a:buFont typeface="Arial"/>
              <a:buChar char="•"/>
            </a:pPr>
            <a:r>
              <a:rPr lang="pt-PT" sz="2000" dirty="0" err="1">
                <a:cs typeface="Calibri"/>
              </a:rPr>
              <a:t>Requirements</a:t>
            </a:r>
            <a:endParaRPr lang="pt-PT" sz="2000" dirty="0">
              <a:cs typeface="Calibri"/>
            </a:endParaRPr>
          </a:p>
          <a:p>
            <a:pPr marL="342900" indent="-342900">
              <a:buFont typeface="Arial"/>
              <a:buChar char="•"/>
            </a:pPr>
            <a:r>
              <a:rPr lang="pt-PT" sz="2000" dirty="0">
                <a:cs typeface="Calibri"/>
              </a:rPr>
              <a:t>Conceptual </a:t>
            </a:r>
            <a:r>
              <a:rPr lang="pt-PT" sz="2000" dirty="0" err="1">
                <a:cs typeface="Calibri"/>
              </a:rPr>
              <a:t>Model</a:t>
            </a:r>
            <a:endParaRPr lang="pt-PT" sz="2000" dirty="0">
              <a:cs typeface="Calibri"/>
            </a:endParaRPr>
          </a:p>
          <a:p>
            <a:pPr marL="342900" indent="-342900">
              <a:buFont typeface="Arial"/>
              <a:buChar char="•"/>
            </a:pPr>
            <a:r>
              <a:rPr lang="pt-PT" sz="2000" dirty="0" err="1">
                <a:cs typeface="Calibri"/>
              </a:rPr>
              <a:t>Logic</a:t>
            </a:r>
            <a:r>
              <a:rPr lang="pt-PT" sz="2000" dirty="0">
                <a:cs typeface="Calibri"/>
              </a:rPr>
              <a:t> </a:t>
            </a:r>
            <a:r>
              <a:rPr lang="pt-PT" sz="2000" dirty="0" err="1">
                <a:cs typeface="Calibri"/>
              </a:rPr>
              <a:t>Model</a:t>
            </a:r>
            <a:endParaRPr lang="pt-PT" sz="2000" dirty="0">
              <a:cs typeface="Calibri"/>
            </a:endParaRPr>
          </a:p>
          <a:p>
            <a:pPr marL="342900" indent="-342900">
              <a:buFont typeface="Arial"/>
              <a:buChar char="•"/>
            </a:pPr>
            <a:endParaRPr lang="pt-PT" sz="2400" dirty="0">
              <a:cs typeface="Calibri"/>
            </a:endParaRPr>
          </a:p>
          <a:p>
            <a:pPr algn="ctr"/>
            <a:endParaRPr lang="pt-PT" sz="2400" dirty="0">
              <a:cs typeface="Calibri"/>
            </a:endParaRPr>
          </a:p>
          <a:p>
            <a:pPr algn="ctr"/>
            <a:endParaRPr lang="pt-PT" sz="2400" dirty="0">
              <a:cs typeface="Calibri"/>
            </a:endParaRPr>
          </a:p>
          <a:p>
            <a:pPr algn="ctr"/>
            <a:endParaRPr lang="pt-PT" sz="2400" dirty="0">
              <a:cs typeface="Calibri"/>
            </a:endParaRPr>
          </a:p>
        </p:txBody>
      </p:sp>
      <p:pic>
        <p:nvPicPr>
          <p:cNvPr id="3" name="Imagem 3">
            <a:extLst>
              <a:ext uri="{FF2B5EF4-FFF2-40B4-BE49-F238E27FC236}">
                <a16:creationId xmlns:a16="http://schemas.microsoft.com/office/drawing/2014/main" id="{F093C050-F78D-F350-7DF4-314FC5AEDD79}"/>
              </a:ext>
            </a:extLst>
          </p:cNvPr>
          <p:cNvPicPr>
            <a:picLocks noChangeAspect="1"/>
          </p:cNvPicPr>
          <p:nvPr/>
        </p:nvPicPr>
        <p:blipFill>
          <a:blip r:embed="rId2"/>
          <a:stretch>
            <a:fillRect/>
          </a:stretch>
        </p:blipFill>
        <p:spPr>
          <a:xfrm>
            <a:off x="3401" y="6261325"/>
            <a:ext cx="1239158" cy="711201"/>
          </a:xfrm>
          <a:prstGeom prst="rect">
            <a:avLst/>
          </a:prstGeom>
        </p:spPr>
      </p:pic>
      <p:sp>
        <p:nvSpPr>
          <p:cNvPr id="4" name="CaixaDeTexto 3">
            <a:extLst>
              <a:ext uri="{FF2B5EF4-FFF2-40B4-BE49-F238E27FC236}">
                <a16:creationId xmlns:a16="http://schemas.microsoft.com/office/drawing/2014/main" id="{A6C6123B-AFC5-5242-75C5-67B35E694C4F}"/>
              </a:ext>
            </a:extLst>
          </p:cNvPr>
          <p:cNvSpPr txBox="1"/>
          <p:nvPr/>
        </p:nvSpPr>
        <p:spPr>
          <a:xfrm>
            <a:off x="7362824" y="6362699"/>
            <a:ext cx="5124450"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PT" sz="1600" dirty="0">
                <a:solidFill>
                  <a:schemeClr val="bg1"/>
                </a:solidFill>
                <a:cs typeface="Calibri"/>
              </a:rPr>
              <a:t>Bases de Dados – Dorlux   |   Checkpoint 1/2 - </a:t>
            </a:r>
            <a:r>
              <a:rPr lang="pt-PT" sz="1600" dirty="0" err="1">
                <a:solidFill>
                  <a:schemeClr val="bg1"/>
                </a:solidFill>
                <a:cs typeface="Calibri"/>
              </a:rPr>
              <a:t>Group</a:t>
            </a:r>
            <a:r>
              <a:rPr lang="pt-PT" sz="1600" dirty="0">
                <a:solidFill>
                  <a:schemeClr val="bg1"/>
                </a:solidFill>
                <a:cs typeface="Calibri"/>
              </a:rPr>
              <a:t> 11</a:t>
            </a:r>
            <a:endParaRPr lang="pt-PT" dirty="0">
              <a:solidFill>
                <a:schemeClr val="bg1"/>
              </a:solidFill>
            </a:endParaRPr>
          </a:p>
        </p:txBody>
      </p:sp>
    </p:spTree>
    <p:extLst>
      <p:ext uri="{BB962C8B-B14F-4D97-AF65-F5344CB8AC3E}">
        <p14:creationId xmlns:p14="http://schemas.microsoft.com/office/powerpoint/2010/main" val="11336919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1"/>
          <p:cNvSpPr>
            <a:spLocks noGrp="1"/>
          </p:cNvSpPr>
          <p:nvPr>
            <p:ph type="ctrTitle"/>
          </p:nvPr>
        </p:nvSpPr>
        <p:spPr>
          <a:xfrm>
            <a:off x="621574" y="-131427"/>
            <a:ext cx="9144000" cy="1155230"/>
          </a:xfrm>
        </p:spPr>
        <p:txBody>
          <a:bodyPr/>
          <a:lstStyle/>
          <a:p>
            <a:pPr algn="l"/>
            <a:r>
              <a:rPr lang="pt-PT" sz="4000" dirty="0">
                <a:solidFill>
                  <a:srgbClr val="870F11"/>
                </a:solidFill>
                <a:latin typeface="Calibri"/>
                <a:ea typeface="+mj-lt"/>
                <a:cs typeface="Calibri"/>
              </a:rPr>
              <a:t>Conceptual </a:t>
            </a:r>
            <a:r>
              <a:rPr lang="pt-PT" sz="4000" dirty="0" err="1">
                <a:solidFill>
                  <a:srgbClr val="870F11"/>
                </a:solidFill>
                <a:latin typeface="Calibri"/>
                <a:ea typeface="+mj-lt"/>
                <a:cs typeface="Calibri"/>
              </a:rPr>
              <a:t>Model</a:t>
            </a:r>
          </a:p>
        </p:txBody>
      </p:sp>
      <p:sp>
        <p:nvSpPr>
          <p:cNvPr id="5" name="Retângulo 4">
            <a:extLst>
              <a:ext uri="{FF2B5EF4-FFF2-40B4-BE49-F238E27FC236}">
                <a16:creationId xmlns:a16="http://schemas.microsoft.com/office/drawing/2014/main" id="{6F4EAEAF-0321-6396-44CC-11C20FC0616C}"/>
              </a:ext>
            </a:extLst>
          </p:cNvPr>
          <p:cNvSpPr/>
          <p:nvPr/>
        </p:nvSpPr>
        <p:spPr>
          <a:xfrm>
            <a:off x="0" y="6233750"/>
            <a:ext cx="12192000" cy="624250"/>
          </a:xfrm>
          <a:prstGeom prst="rect">
            <a:avLst/>
          </a:prstGeom>
          <a:solidFill>
            <a:srgbClr val="870F11"/>
          </a:solidFill>
          <a:ln>
            <a:solidFill>
              <a:srgbClr val="870F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6" name="CaixaDeTexto 5">
            <a:extLst>
              <a:ext uri="{FF2B5EF4-FFF2-40B4-BE49-F238E27FC236}">
                <a16:creationId xmlns:a16="http://schemas.microsoft.com/office/drawing/2014/main" id="{38FC4B13-55E2-BB27-A875-AA8E75588685}"/>
              </a:ext>
            </a:extLst>
          </p:cNvPr>
          <p:cNvSpPr txBox="1"/>
          <p:nvPr/>
        </p:nvSpPr>
        <p:spPr>
          <a:xfrm>
            <a:off x="1524001" y="1718581"/>
            <a:ext cx="9026524" cy="113877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endParaRPr lang="en" sz="2000" dirty="0">
              <a:latin typeface="Consolas"/>
              <a:cs typeface="Calibri"/>
            </a:endParaRPr>
          </a:p>
          <a:p>
            <a:pPr algn="ctr"/>
            <a:endParaRPr lang="pt-PT" sz="2400" dirty="0">
              <a:cs typeface="Calibri"/>
            </a:endParaRPr>
          </a:p>
          <a:p>
            <a:pPr algn="ctr"/>
            <a:endParaRPr lang="pt-PT" sz="2400" dirty="0">
              <a:cs typeface="Calibri"/>
            </a:endParaRPr>
          </a:p>
        </p:txBody>
      </p:sp>
      <p:pic>
        <p:nvPicPr>
          <p:cNvPr id="3" name="Imagem 3">
            <a:extLst>
              <a:ext uri="{FF2B5EF4-FFF2-40B4-BE49-F238E27FC236}">
                <a16:creationId xmlns:a16="http://schemas.microsoft.com/office/drawing/2014/main" id="{F093C050-F78D-F350-7DF4-314FC5AEDD79}"/>
              </a:ext>
            </a:extLst>
          </p:cNvPr>
          <p:cNvPicPr>
            <a:picLocks noChangeAspect="1"/>
          </p:cNvPicPr>
          <p:nvPr/>
        </p:nvPicPr>
        <p:blipFill>
          <a:blip r:embed="rId2"/>
          <a:stretch>
            <a:fillRect/>
          </a:stretch>
        </p:blipFill>
        <p:spPr>
          <a:xfrm>
            <a:off x="3401" y="6261325"/>
            <a:ext cx="1239158" cy="711201"/>
          </a:xfrm>
          <a:prstGeom prst="rect">
            <a:avLst/>
          </a:prstGeom>
        </p:spPr>
      </p:pic>
      <p:sp>
        <p:nvSpPr>
          <p:cNvPr id="4" name="CaixaDeTexto 3">
            <a:extLst>
              <a:ext uri="{FF2B5EF4-FFF2-40B4-BE49-F238E27FC236}">
                <a16:creationId xmlns:a16="http://schemas.microsoft.com/office/drawing/2014/main" id="{A6C6123B-AFC5-5242-75C5-67B35E694C4F}"/>
              </a:ext>
            </a:extLst>
          </p:cNvPr>
          <p:cNvSpPr txBox="1"/>
          <p:nvPr/>
        </p:nvSpPr>
        <p:spPr>
          <a:xfrm>
            <a:off x="7362824" y="6362699"/>
            <a:ext cx="5124450"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PT" sz="1600" dirty="0">
                <a:solidFill>
                  <a:schemeClr val="bg1"/>
                </a:solidFill>
                <a:cs typeface="Calibri"/>
              </a:rPr>
              <a:t>Bases de Dados – </a:t>
            </a:r>
            <a:r>
              <a:rPr lang="pt-PT" sz="1600" dirty="0" err="1">
                <a:solidFill>
                  <a:schemeClr val="bg1"/>
                </a:solidFill>
                <a:cs typeface="Calibri"/>
              </a:rPr>
              <a:t>Dorlux</a:t>
            </a:r>
            <a:r>
              <a:rPr lang="pt-PT" sz="1600" dirty="0">
                <a:solidFill>
                  <a:schemeClr val="bg1"/>
                </a:solidFill>
                <a:cs typeface="Calibri"/>
              </a:rPr>
              <a:t>   |   Checkpoint 1/2 - </a:t>
            </a:r>
            <a:r>
              <a:rPr lang="pt-PT" sz="1600" dirty="0" err="1">
                <a:solidFill>
                  <a:schemeClr val="bg1"/>
                </a:solidFill>
                <a:cs typeface="Calibri"/>
              </a:rPr>
              <a:t>Group</a:t>
            </a:r>
            <a:r>
              <a:rPr lang="pt-PT" sz="1600" dirty="0">
                <a:solidFill>
                  <a:schemeClr val="bg1"/>
                </a:solidFill>
                <a:cs typeface="Calibri"/>
              </a:rPr>
              <a:t> 11</a:t>
            </a:r>
            <a:endParaRPr lang="pt-PT" dirty="0">
              <a:solidFill>
                <a:schemeClr val="bg1"/>
              </a:solidFill>
            </a:endParaRPr>
          </a:p>
        </p:txBody>
      </p:sp>
      <p:pic>
        <p:nvPicPr>
          <p:cNvPr id="9" name="Imagem 8">
            <a:extLst>
              <a:ext uri="{FF2B5EF4-FFF2-40B4-BE49-F238E27FC236}">
                <a16:creationId xmlns:a16="http://schemas.microsoft.com/office/drawing/2014/main" id="{94246038-FCC8-ECB2-E35F-3D9F7D0C1F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13281" y="1023803"/>
            <a:ext cx="7863840" cy="5053200"/>
          </a:xfrm>
          <a:prstGeom prst="rect">
            <a:avLst/>
          </a:prstGeom>
        </p:spPr>
      </p:pic>
    </p:spTree>
    <p:extLst>
      <p:ext uri="{BB962C8B-B14F-4D97-AF65-F5344CB8AC3E}">
        <p14:creationId xmlns:p14="http://schemas.microsoft.com/office/powerpoint/2010/main" val="1060645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1"/>
          <p:cNvSpPr>
            <a:spLocks noGrp="1"/>
          </p:cNvSpPr>
          <p:nvPr>
            <p:ph type="ctrTitle"/>
          </p:nvPr>
        </p:nvSpPr>
        <p:spPr>
          <a:xfrm>
            <a:off x="621574" y="-131427"/>
            <a:ext cx="9144000" cy="1155230"/>
          </a:xfrm>
        </p:spPr>
        <p:txBody>
          <a:bodyPr/>
          <a:lstStyle/>
          <a:p>
            <a:pPr algn="l"/>
            <a:r>
              <a:rPr lang="pt-PT" sz="4000" dirty="0" err="1">
                <a:solidFill>
                  <a:srgbClr val="870F11"/>
                </a:solidFill>
                <a:latin typeface="Calibri"/>
                <a:ea typeface="+mj-lt"/>
                <a:cs typeface="Calibri"/>
              </a:rPr>
              <a:t>Logic</a:t>
            </a:r>
            <a:r>
              <a:rPr lang="pt-PT" sz="4000" dirty="0">
                <a:solidFill>
                  <a:srgbClr val="870F11"/>
                </a:solidFill>
                <a:latin typeface="Calibri"/>
                <a:ea typeface="+mj-lt"/>
                <a:cs typeface="Calibri"/>
              </a:rPr>
              <a:t> </a:t>
            </a:r>
            <a:r>
              <a:rPr lang="pt-PT" sz="4000" dirty="0" err="1">
                <a:solidFill>
                  <a:srgbClr val="870F11"/>
                </a:solidFill>
                <a:latin typeface="Calibri"/>
                <a:ea typeface="+mj-lt"/>
                <a:cs typeface="Calibri"/>
              </a:rPr>
              <a:t>Model</a:t>
            </a:r>
          </a:p>
        </p:txBody>
      </p:sp>
      <p:sp>
        <p:nvSpPr>
          <p:cNvPr id="5" name="Retângulo 4">
            <a:extLst>
              <a:ext uri="{FF2B5EF4-FFF2-40B4-BE49-F238E27FC236}">
                <a16:creationId xmlns:a16="http://schemas.microsoft.com/office/drawing/2014/main" id="{6F4EAEAF-0321-6396-44CC-11C20FC0616C}"/>
              </a:ext>
            </a:extLst>
          </p:cNvPr>
          <p:cNvSpPr/>
          <p:nvPr/>
        </p:nvSpPr>
        <p:spPr>
          <a:xfrm>
            <a:off x="0" y="6233750"/>
            <a:ext cx="12192000" cy="624250"/>
          </a:xfrm>
          <a:prstGeom prst="rect">
            <a:avLst/>
          </a:prstGeom>
          <a:solidFill>
            <a:srgbClr val="870F11"/>
          </a:solidFill>
          <a:ln>
            <a:solidFill>
              <a:srgbClr val="870F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6" name="CaixaDeTexto 5">
            <a:extLst>
              <a:ext uri="{FF2B5EF4-FFF2-40B4-BE49-F238E27FC236}">
                <a16:creationId xmlns:a16="http://schemas.microsoft.com/office/drawing/2014/main" id="{38FC4B13-55E2-BB27-A875-AA8E75588685}"/>
              </a:ext>
            </a:extLst>
          </p:cNvPr>
          <p:cNvSpPr txBox="1"/>
          <p:nvPr/>
        </p:nvSpPr>
        <p:spPr>
          <a:xfrm>
            <a:off x="1524001" y="1718581"/>
            <a:ext cx="9026524" cy="113877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endParaRPr lang="en" sz="2000" dirty="0">
              <a:latin typeface="Consolas"/>
              <a:cs typeface="Calibri"/>
            </a:endParaRPr>
          </a:p>
          <a:p>
            <a:pPr algn="ctr"/>
            <a:endParaRPr lang="pt-PT" sz="2400" dirty="0">
              <a:cs typeface="Calibri"/>
            </a:endParaRPr>
          </a:p>
          <a:p>
            <a:pPr algn="ctr"/>
            <a:endParaRPr lang="pt-PT" sz="2400" dirty="0">
              <a:cs typeface="Calibri"/>
            </a:endParaRPr>
          </a:p>
        </p:txBody>
      </p:sp>
      <p:pic>
        <p:nvPicPr>
          <p:cNvPr id="3" name="Imagem 3">
            <a:extLst>
              <a:ext uri="{FF2B5EF4-FFF2-40B4-BE49-F238E27FC236}">
                <a16:creationId xmlns:a16="http://schemas.microsoft.com/office/drawing/2014/main" id="{F093C050-F78D-F350-7DF4-314FC5AEDD79}"/>
              </a:ext>
            </a:extLst>
          </p:cNvPr>
          <p:cNvPicPr>
            <a:picLocks noChangeAspect="1"/>
          </p:cNvPicPr>
          <p:nvPr/>
        </p:nvPicPr>
        <p:blipFill>
          <a:blip r:embed="rId2"/>
          <a:stretch>
            <a:fillRect/>
          </a:stretch>
        </p:blipFill>
        <p:spPr>
          <a:xfrm>
            <a:off x="3401" y="6261325"/>
            <a:ext cx="1239158" cy="711201"/>
          </a:xfrm>
          <a:prstGeom prst="rect">
            <a:avLst/>
          </a:prstGeom>
        </p:spPr>
      </p:pic>
      <p:sp>
        <p:nvSpPr>
          <p:cNvPr id="4" name="CaixaDeTexto 3">
            <a:extLst>
              <a:ext uri="{FF2B5EF4-FFF2-40B4-BE49-F238E27FC236}">
                <a16:creationId xmlns:a16="http://schemas.microsoft.com/office/drawing/2014/main" id="{A6C6123B-AFC5-5242-75C5-67B35E694C4F}"/>
              </a:ext>
            </a:extLst>
          </p:cNvPr>
          <p:cNvSpPr txBox="1"/>
          <p:nvPr/>
        </p:nvSpPr>
        <p:spPr>
          <a:xfrm>
            <a:off x="7362824" y="6362699"/>
            <a:ext cx="5124450"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PT" sz="1600" dirty="0">
                <a:solidFill>
                  <a:schemeClr val="bg1"/>
                </a:solidFill>
                <a:cs typeface="Calibri"/>
              </a:rPr>
              <a:t>Bases de Dados – </a:t>
            </a:r>
            <a:r>
              <a:rPr lang="pt-PT" sz="1600" dirty="0" err="1">
                <a:solidFill>
                  <a:schemeClr val="bg1"/>
                </a:solidFill>
                <a:cs typeface="Calibri"/>
              </a:rPr>
              <a:t>Dorlux</a:t>
            </a:r>
            <a:r>
              <a:rPr lang="pt-PT" sz="1600" dirty="0">
                <a:solidFill>
                  <a:schemeClr val="bg1"/>
                </a:solidFill>
                <a:cs typeface="Calibri"/>
              </a:rPr>
              <a:t>   |   Checkpoint 1/2 - </a:t>
            </a:r>
            <a:r>
              <a:rPr lang="pt-PT" sz="1600" dirty="0" err="1">
                <a:solidFill>
                  <a:schemeClr val="bg1"/>
                </a:solidFill>
                <a:cs typeface="Calibri"/>
              </a:rPr>
              <a:t>Group</a:t>
            </a:r>
            <a:r>
              <a:rPr lang="pt-PT" sz="1600" dirty="0">
                <a:solidFill>
                  <a:schemeClr val="bg1"/>
                </a:solidFill>
                <a:cs typeface="Calibri"/>
              </a:rPr>
              <a:t> 11</a:t>
            </a:r>
            <a:endParaRPr lang="pt-PT" dirty="0">
              <a:solidFill>
                <a:schemeClr val="bg1"/>
              </a:solidFill>
            </a:endParaRPr>
          </a:p>
        </p:txBody>
      </p:sp>
      <p:pic>
        <p:nvPicPr>
          <p:cNvPr id="8" name="Imagem 7" descr="Uma imagem com texto, interior, captura de ecrã&#10;&#10;Descrição gerada automaticamente">
            <a:extLst>
              <a:ext uri="{FF2B5EF4-FFF2-40B4-BE49-F238E27FC236}">
                <a16:creationId xmlns:a16="http://schemas.microsoft.com/office/drawing/2014/main" id="{6F3F8871-5861-D105-496E-A97F50965E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15615" y="1023803"/>
            <a:ext cx="8043296" cy="5079614"/>
          </a:xfrm>
          <a:prstGeom prst="rect">
            <a:avLst/>
          </a:prstGeom>
        </p:spPr>
      </p:pic>
    </p:spTree>
    <p:extLst>
      <p:ext uri="{BB962C8B-B14F-4D97-AF65-F5344CB8AC3E}">
        <p14:creationId xmlns:p14="http://schemas.microsoft.com/office/powerpoint/2010/main" val="38982705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1"/>
          <p:cNvSpPr>
            <a:spLocks noGrp="1"/>
          </p:cNvSpPr>
          <p:nvPr>
            <p:ph type="ctrTitle"/>
          </p:nvPr>
        </p:nvSpPr>
        <p:spPr>
          <a:xfrm>
            <a:off x="1525814" y="274973"/>
            <a:ext cx="9144000" cy="1155230"/>
          </a:xfrm>
        </p:spPr>
        <p:txBody>
          <a:bodyPr/>
          <a:lstStyle/>
          <a:p>
            <a:r>
              <a:rPr lang="pt-PT" sz="4400" dirty="0">
                <a:solidFill>
                  <a:srgbClr val="870F11"/>
                </a:solidFill>
                <a:latin typeface="Calibri"/>
                <a:cs typeface="Calibri Light"/>
              </a:rPr>
              <a:t>1- </a:t>
            </a:r>
            <a:r>
              <a:rPr lang="pt-PT" sz="4400" u="sng" dirty="0" err="1">
                <a:solidFill>
                  <a:srgbClr val="870F11"/>
                </a:solidFill>
                <a:latin typeface="Calibri"/>
                <a:cs typeface="Calibri Light"/>
              </a:rPr>
              <a:t>System</a:t>
            </a:r>
            <a:r>
              <a:rPr lang="pt-PT" sz="4400" u="sng" dirty="0">
                <a:solidFill>
                  <a:srgbClr val="870F11"/>
                </a:solidFill>
                <a:latin typeface="Calibri"/>
                <a:cs typeface="Calibri Light"/>
              </a:rPr>
              <a:t> </a:t>
            </a:r>
            <a:r>
              <a:rPr lang="pt-PT" sz="4400" u="sng" dirty="0" err="1">
                <a:solidFill>
                  <a:srgbClr val="870F11"/>
                </a:solidFill>
                <a:latin typeface="Calibri"/>
                <a:cs typeface="Calibri Light"/>
              </a:rPr>
              <a:t>Contextualization</a:t>
            </a:r>
            <a:endParaRPr lang="pt-PT" sz="4400" u="sng" dirty="0" err="1">
              <a:solidFill>
                <a:srgbClr val="870F11"/>
              </a:solidFill>
              <a:cs typeface="Calibri Light"/>
            </a:endParaRPr>
          </a:p>
        </p:txBody>
      </p:sp>
      <p:sp>
        <p:nvSpPr>
          <p:cNvPr id="5" name="Retângulo 4">
            <a:extLst>
              <a:ext uri="{FF2B5EF4-FFF2-40B4-BE49-F238E27FC236}">
                <a16:creationId xmlns:a16="http://schemas.microsoft.com/office/drawing/2014/main" id="{6F4EAEAF-0321-6396-44CC-11C20FC0616C}"/>
              </a:ext>
            </a:extLst>
          </p:cNvPr>
          <p:cNvSpPr/>
          <p:nvPr/>
        </p:nvSpPr>
        <p:spPr>
          <a:xfrm>
            <a:off x="0" y="6233750"/>
            <a:ext cx="12192000" cy="624250"/>
          </a:xfrm>
          <a:prstGeom prst="rect">
            <a:avLst/>
          </a:prstGeom>
          <a:solidFill>
            <a:srgbClr val="870F11"/>
          </a:solidFill>
          <a:ln>
            <a:solidFill>
              <a:srgbClr val="870F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6" name="CaixaDeTexto 5">
            <a:extLst>
              <a:ext uri="{FF2B5EF4-FFF2-40B4-BE49-F238E27FC236}">
                <a16:creationId xmlns:a16="http://schemas.microsoft.com/office/drawing/2014/main" id="{38FC4B13-55E2-BB27-A875-AA8E75588685}"/>
              </a:ext>
            </a:extLst>
          </p:cNvPr>
          <p:cNvSpPr txBox="1"/>
          <p:nvPr/>
        </p:nvSpPr>
        <p:spPr>
          <a:xfrm>
            <a:off x="1814286" y="1845581"/>
            <a:ext cx="6794953" cy="267765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Arial"/>
              <a:buChar char="•"/>
            </a:pPr>
            <a:r>
              <a:rPr lang="en" sz="2000" dirty="0">
                <a:latin typeface="Consolas"/>
                <a:cs typeface="Calibri"/>
              </a:rPr>
              <a:t>What's </a:t>
            </a:r>
            <a:r>
              <a:rPr lang="en" sz="2000" dirty="0" err="1">
                <a:latin typeface="Consolas"/>
                <a:cs typeface="Calibri"/>
              </a:rPr>
              <a:t>Dorlux</a:t>
            </a:r>
            <a:r>
              <a:rPr lang="en" sz="2000" dirty="0">
                <a:latin typeface="Consolas"/>
                <a:cs typeface="Calibri"/>
              </a:rPr>
              <a:t>?</a:t>
            </a:r>
            <a:endParaRPr lang="pt-PT" sz="2000" dirty="0">
              <a:latin typeface="Calibri" panose="020F0502020204030204"/>
              <a:cs typeface="Calibri"/>
            </a:endParaRPr>
          </a:p>
          <a:p>
            <a:pPr marL="342900" indent="-342900">
              <a:buFont typeface="Arial"/>
              <a:buChar char="•"/>
            </a:pPr>
            <a:r>
              <a:rPr lang="en" sz="2000" dirty="0">
                <a:latin typeface="Consolas"/>
                <a:cs typeface="Calibri"/>
              </a:rPr>
              <a:t>Motivations and Objectives</a:t>
            </a:r>
          </a:p>
          <a:p>
            <a:pPr marL="342900" indent="-342900">
              <a:buFont typeface="Arial"/>
              <a:buChar char="•"/>
            </a:pPr>
            <a:r>
              <a:rPr lang="en" sz="2000" dirty="0">
                <a:latin typeface="Consolas"/>
                <a:cs typeface="Calibri"/>
              </a:rPr>
              <a:t>Viability of the process</a:t>
            </a:r>
          </a:p>
          <a:p>
            <a:pPr marL="342900" indent="-342900">
              <a:buFont typeface="Arial"/>
              <a:buChar char="•"/>
            </a:pPr>
            <a:r>
              <a:rPr lang="en" sz="2000" dirty="0">
                <a:latin typeface="Consolas"/>
                <a:cs typeface="Calibri"/>
              </a:rPr>
              <a:t>Resources needed</a:t>
            </a:r>
          </a:p>
          <a:p>
            <a:pPr marL="342900" indent="-342900">
              <a:buFont typeface="Arial"/>
              <a:buChar char="•"/>
            </a:pPr>
            <a:r>
              <a:rPr lang="en" sz="2000" dirty="0">
                <a:latin typeface="Consolas"/>
                <a:cs typeface="Calibri"/>
              </a:rPr>
              <a:t>Execution plan</a:t>
            </a:r>
          </a:p>
          <a:p>
            <a:pPr marL="342900" indent="-342900">
              <a:buFont typeface="Arial"/>
              <a:buChar char="•"/>
            </a:pPr>
            <a:endParaRPr lang="en" sz="2000" dirty="0">
              <a:latin typeface="Consolas"/>
              <a:cs typeface="Calibri"/>
            </a:endParaRPr>
          </a:p>
          <a:p>
            <a:pPr algn="ctr"/>
            <a:endParaRPr lang="pt-PT" sz="2400" dirty="0">
              <a:cs typeface="Calibri"/>
            </a:endParaRPr>
          </a:p>
          <a:p>
            <a:pPr algn="ctr"/>
            <a:endParaRPr lang="pt-PT" sz="2400" dirty="0">
              <a:cs typeface="Calibri"/>
            </a:endParaRPr>
          </a:p>
        </p:txBody>
      </p:sp>
      <p:pic>
        <p:nvPicPr>
          <p:cNvPr id="3" name="Imagem 3">
            <a:extLst>
              <a:ext uri="{FF2B5EF4-FFF2-40B4-BE49-F238E27FC236}">
                <a16:creationId xmlns:a16="http://schemas.microsoft.com/office/drawing/2014/main" id="{F093C050-F78D-F350-7DF4-314FC5AEDD79}"/>
              </a:ext>
            </a:extLst>
          </p:cNvPr>
          <p:cNvPicPr>
            <a:picLocks noChangeAspect="1"/>
          </p:cNvPicPr>
          <p:nvPr/>
        </p:nvPicPr>
        <p:blipFill>
          <a:blip r:embed="rId2"/>
          <a:stretch>
            <a:fillRect/>
          </a:stretch>
        </p:blipFill>
        <p:spPr>
          <a:xfrm>
            <a:off x="3401" y="6261325"/>
            <a:ext cx="1239158" cy="711201"/>
          </a:xfrm>
          <a:prstGeom prst="rect">
            <a:avLst/>
          </a:prstGeom>
        </p:spPr>
      </p:pic>
      <p:sp>
        <p:nvSpPr>
          <p:cNvPr id="4" name="CaixaDeTexto 3">
            <a:extLst>
              <a:ext uri="{FF2B5EF4-FFF2-40B4-BE49-F238E27FC236}">
                <a16:creationId xmlns:a16="http://schemas.microsoft.com/office/drawing/2014/main" id="{A6C6123B-AFC5-5242-75C5-67B35E694C4F}"/>
              </a:ext>
            </a:extLst>
          </p:cNvPr>
          <p:cNvSpPr txBox="1"/>
          <p:nvPr/>
        </p:nvSpPr>
        <p:spPr>
          <a:xfrm>
            <a:off x="7362824" y="6362699"/>
            <a:ext cx="5124450"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PT" sz="1600" dirty="0">
                <a:solidFill>
                  <a:schemeClr val="bg1"/>
                </a:solidFill>
                <a:cs typeface="Calibri"/>
              </a:rPr>
              <a:t>Bases de Dados – </a:t>
            </a:r>
            <a:r>
              <a:rPr lang="pt-PT" sz="1600" dirty="0" err="1">
                <a:solidFill>
                  <a:schemeClr val="bg1"/>
                </a:solidFill>
                <a:cs typeface="Calibri"/>
              </a:rPr>
              <a:t>Dorlux</a:t>
            </a:r>
            <a:r>
              <a:rPr lang="pt-PT" sz="1600" dirty="0">
                <a:solidFill>
                  <a:schemeClr val="bg1"/>
                </a:solidFill>
                <a:cs typeface="Calibri"/>
              </a:rPr>
              <a:t>   |   Checkpoint 1/2 - </a:t>
            </a:r>
            <a:r>
              <a:rPr lang="pt-PT" sz="1600" dirty="0" err="1">
                <a:solidFill>
                  <a:schemeClr val="bg1"/>
                </a:solidFill>
                <a:cs typeface="Calibri"/>
              </a:rPr>
              <a:t>Group</a:t>
            </a:r>
            <a:r>
              <a:rPr lang="pt-PT" sz="1600" dirty="0">
                <a:solidFill>
                  <a:schemeClr val="bg1"/>
                </a:solidFill>
                <a:cs typeface="Calibri"/>
              </a:rPr>
              <a:t> 11</a:t>
            </a:r>
            <a:endParaRPr lang="pt-PT" dirty="0">
              <a:solidFill>
                <a:schemeClr val="bg1"/>
              </a:solidFill>
            </a:endParaRPr>
          </a:p>
        </p:txBody>
      </p:sp>
    </p:spTree>
    <p:extLst>
      <p:ext uri="{BB962C8B-B14F-4D97-AF65-F5344CB8AC3E}">
        <p14:creationId xmlns:p14="http://schemas.microsoft.com/office/powerpoint/2010/main" val="21719089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1"/>
          <p:cNvSpPr>
            <a:spLocks noGrp="1"/>
          </p:cNvSpPr>
          <p:nvPr>
            <p:ph type="ctrTitle"/>
          </p:nvPr>
        </p:nvSpPr>
        <p:spPr>
          <a:xfrm>
            <a:off x="1525814" y="274973"/>
            <a:ext cx="9144000" cy="1155230"/>
          </a:xfrm>
        </p:spPr>
        <p:txBody>
          <a:bodyPr/>
          <a:lstStyle/>
          <a:p>
            <a:pPr algn="l"/>
            <a:r>
              <a:rPr lang="pt-PT" sz="4000" dirty="0" err="1">
                <a:solidFill>
                  <a:srgbClr val="870F11"/>
                </a:solidFill>
                <a:latin typeface="Calibri"/>
                <a:cs typeface="Calibri Light"/>
              </a:rPr>
              <a:t>What's</a:t>
            </a:r>
            <a:r>
              <a:rPr lang="pt-PT" sz="4000" dirty="0">
                <a:solidFill>
                  <a:srgbClr val="870F11"/>
                </a:solidFill>
                <a:latin typeface="Calibri"/>
                <a:cs typeface="Calibri Light"/>
              </a:rPr>
              <a:t> </a:t>
            </a:r>
            <a:r>
              <a:rPr lang="pt-PT" sz="4000" dirty="0" err="1">
                <a:solidFill>
                  <a:srgbClr val="870F11"/>
                </a:solidFill>
                <a:latin typeface="Calibri"/>
                <a:cs typeface="Calibri Light"/>
              </a:rPr>
              <a:t>Dorlux</a:t>
            </a:r>
            <a:r>
              <a:rPr lang="pt-PT" sz="4000" dirty="0">
                <a:solidFill>
                  <a:srgbClr val="870F11"/>
                </a:solidFill>
                <a:latin typeface="Calibri"/>
                <a:cs typeface="Calibri Light"/>
              </a:rPr>
              <a:t>?</a:t>
            </a:r>
            <a:endParaRPr lang="pt-PT" sz="4000" dirty="0"/>
          </a:p>
        </p:txBody>
      </p:sp>
      <p:sp>
        <p:nvSpPr>
          <p:cNvPr id="5" name="Retângulo 4">
            <a:extLst>
              <a:ext uri="{FF2B5EF4-FFF2-40B4-BE49-F238E27FC236}">
                <a16:creationId xmlns:a16="http://schemas.microsoft.com/office/drawing/2014/main" id="{6F4EAEAF-0321-6396-44CC-11C20FC0616C}"/>
              </a:ext>
            </a:extLst>
          </p:cNvPr>
          <p:cNvSpPr/>
          <p:nvPr/>
        </p:nvSpPr>
        <p:spPr>
          <a:xfrm>
            <a:off x="0" y="6233750"/>
            <a:ext cx="12192000" cy="624250"/>
          </a:xfrm>
          <a:prstGeom prst="rect">
            <a:avLst/>
          </a:prstGeom>
          <a:solidFill>
            <a:srgbClr val="870F11"/>
          </a:solidFill>
          <a:ln>
            <a:solidFill>
              <a:srgbClr val="870F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6" name="CaixaDeTexto 5">
            <a:extLst>
              <a:ext uri="{FF2B5EF4-FFF2-40B4-BE49-F238E27FC236}">
                <a16:creationId xmlns:a16="http://schemas.microsoft.com/office/drawing/2014/main" id="{38FC4B13-55E2-BB27-A875-AA8E75588685}"/>
              </a:ext>
            </a:extLst>
          </p:cNvPr>
          <p:cNvSpPr txBox="1"/>
          <p:nvPr/>
        </p:nvSpPr>
        <p:spPr>
          <a:xfrm>
            <a:off x="1524001" y="1609724"/>
            <a:ext cx="9026524"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 sz="2000" dirty="0" err="1">
                <a:latin typeface="Consolas"/>
                <a:cs typeface="Calibri"/>
              </a:rPr>
              <a:t>Dorlux</a:t>
            </a:r>
            <a:r>
              <a:rPr lang="en" sz="2000" dirty="0">
                <a:latin typeface="Consolas"/>
                <a:cs typeface="Calibri"/>
              </a:rPr>
              <a:t> is a gift shop located in a small mall at Vila das </a:t>
            </a:r>
            <a:r>
              <a:rPr lang="en" sz="2000" dirty="0" err="1">
                <a:latin typeface="Consolas"/>
                <a:cs typeface="Calibri"/>
              </a:rPr>
              <a:t>Taipas</a:t>
            </a:r>
            <a:r>
              <a:rPr lang="en" sz="2000" dirty="0">
                <a:latin typeface="Consolas"/>
                <a:cs typeface="Calibri"/>
              </a:rPr>
              <a:t>, Guimarães. It was created in 1996 by Mrs. Dores as a way to start an independent business. </a:t>
            </a:r>
            <a:endParaRPr lang="en" dirty="0">
              <a:cs typeface="Calibri" panose="020F0502020204030204"/>
            </a:endParaRPr>
          </a:p>
          <a:p>
            <a:pPr algn="ctr"/>
            <a:endParaRPr lang="pt-PT" sz="2400" dirty="0">
              <a:latin typeface="Calibri" panose="020F0502020204030204"/>
              <a:cs typeface="Calibri"/>
            </a:endParaRPr>
          </a:p>
          <a:p>
            <a:pPr algn="ctr"/>
            <a:endParaRPr lang="pt-PT" sz="2400" dirty="0">
              <a:cs typeface="Calibri"/>
            </a:endParaRPr>
          </a:p>
        </p:txBody>
      </p:sp>
      <p:pic>
        <p:nvPicPr>
          <p:cNvPr id="3" name="Imagem 3">
            <a:extLst>
              <a:ext uri="{FF2B5EF4-FFF2-40B4-BE49-F238E27FC236}">
                <a16:creationId xmlns:a16="http://schemas.microsoft.com/office/drawing/2014/main" id="{F093C050-F78D-F350-7DF4-314FC5AEDD79}"/>
              </a:ext>
            </a:extLst>
          </p:cNvPr>
          <p:cNvPicPr>
            <a:picLocks noChangeAspect="1"/>
          </p:cNvPicPr>
          <p:nvPr/>
        </p:nvPicPr>
        <p:blipFill>
          <a:blip r:embed="rId2"/>
          <a:stretch>
            <a:fillRect/>
          </a:stretch>
        </p:blipFill>
        <p:spPr>
          <a:xfrm>
            <a:off x="3401" y="6261325"/>
            <a:ext cx="1239158" cy="711201"/>
          </a:xfrm>
          <a:prstGeom prst="rect">
            <a:avLst/>
          </a:prstGeom>
        </p:spPr>
      </p:pic>
      <p:sp>
        <p:nvSpPr>
          <p:cNvPr id="4" name="CaixaDeTexto 3">
            <a:extLst>
              <a:ext uri="{FF2B5EF4-FFF2-40B4-BE49-F238E27FC236}">
                <a16:creationId xmlns:a16="http://schemas.microsoft.com/office/drawing/2014/main" id="{A6C6123B-AFC5-5242-75C5-67B35E694C4F}"/>
              </a:ext>
            </a:extLst>
          </p:cNvPr>
          <p:cNvSpPr txBox="1"/>
          <p:nvPr/>
        </p:nvSpPr>
        <p:spPr>
          <a:xfrm>
            <a:off x="7362824" y="6362699"/>
            <a:ext cx="5124450"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PT" sz="1600" dirty="0">
                <a:solidFill>
                  <a:schemeClr val="bg1"/>
                </a:solidFill>
                <a:cs typeface="Calibri"/>
              </a:rPr>
              <a:t>Bases de Dados – </a:t>
            </a:r>
            <a:r>
              <a:rPr lang="pt-PT" sz="1600" dirty="0" err="1">
                <a:solidFill>
                  <a:schemeClr val="bg1"/>
                </a:solidFill>
                <a:cs typeface="Calibri"/>
              </a:rPr>
              <a:t>Dorlux</a:t>
            </a:r>
            <a:r>
              <a:rPr lang="pt-PT" sz="1600" dirty="0">
                <a:solidFill>
                  <a:schemeClr val="bg1"/>
                </a:solidFill>
                <a:cs typeface="Calibri"/>
              </a:rPr>
              <a:t>   |   Checkpoint 1/2 - </a:t>
            </a:r>
            <a:r>
              <a:rPr lang="pt-PT" sz="1600" dirty="0" err="1">
                <a:solidFill>
                  <a:schemeClr val="bg1"/>
                </a:solidFill>
                <a:cs typeface="Calibri"/>
              </a:rPr>
              <a:t>Group</a:t>
            </a:r>
            <a:r>
              <a:rPr lang="pt-PT" sz="1600" dirty="0">
                <a:solidFill>
                  <a:schemeClr val="bg1"/>
                </a:solidFill>
                <a:cs typeface="Calibri"/>
              </a:rPr>
              <a:t> 11</a:t>
            </a:r>
            <a:endParaRPr lang="pt-PT" dirty="0">
              <a:solidFill>
                <a:schemeClr val="bg1"/>
              </a:solidFill>
            </a:endParaRPr>
          </a:p>
        </p:txBody>
      </p:sp>
      <p:pic>
        <p:nvPicPr>
          <p:cNvPr id="8" name="Imagem 7" descr="Uma imagem com texto, interior, cenário, feira&#10;&#10;Descrição gerada automaticamente">
            <a:extLst>
              <a:ext uri="{FF2B5EF4-FFF2-40B4-BE49-F238E27FC236}">
                <a16:creationId xmlns:a16="http://schemas.microsoft.com/office/drawing/2014/main" id="{A13C1001-8469-6510-362A-603F9154F32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4001" y="2963037"/>
            <a:ext cx="4332408" cy="2673731"/>
          </a:xfrm>
          <a:prstGeom prst="rect">
            <a:avLst/>
          </a:prstGeom>
        </p:spPr>
      </p:pic>
      <p:pic>
        <p:nvPicPr>
          <p:cNvPr id="10" name="Imagem 9" descr="Uma imagem com loja, desorganizado, vários, venda&#10;&#10;Descrição gerada automaticamente">
            <a:extLst>
              <a:ext uri="{FF2B5EF4-FFF2-40B4-BE49-F238E27FC236}">
                <a16:creationId xmlns:a16="http://schemas.microsoft.com/office/drawing/2014/main" id="{7C54E4B9-2CCC-F70F-A031-BF304473996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5999" y="2963037"/>
            <a:ext cx="4454526" cy="2673731"/>
          </a:xfrm>
          <a:prstGeom prst="rect">
            <a:avLst/>
          </a:prstGeom>
        </p:spPr>
      </p:pic>
    </p:spTree>
    <p:extLst>
      <p:ext uri="{BB962C8B-B14F-4D97-AF65-F5344CB8AC3E}">
        <p14:creationId xmlns:p14="http://schemas.microsoft.com/office/powerpoint/2010/main" val="23222950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1"/>
          <p:cNvSpPr>
            <a:spLocks noGrp="1"/>
          </p:cNvSpPr>
          <p:nvPr>
            <p:ph type="ctrTitle"/>
          </p:nvPr>
        </p:nvSpPr>
        <p:spPr>
          <a:xfrm>
            <a:off x="1525814" y="274973"/>
            <a:ext cx="9144000" cy="1155230"/>
          </a:xfrm>
        </p:spPr>
        <p:txBody>
          <a:bodyPr/>
          <a:lstStyle/>
          <a:p>
            <a:pPr algn="l"/>
            <a:r>
              <a:rPr lang="pt-PT" sz="4000" dirty="0" err="1">
                <a:solidFill>
                  <a:srgbClr val="870F11"/>
                </a:solidFill>
                <a:latin typeface="Calibri"/>
                <a:cs typeface="Calibri Light"/>
              </a:rPr>
              <a:t>What's</a:t>
            </a:r>
            <a:r>
              <a:rPr lang="pt-PT" sz="4000" dirty="0">
                <a:solidFill>
                  <a:srgbClr val="870F11"/>
                </a:solidFill>
                <a:latin typeface="Calibri"/>
                <a:cs typeface="Calibri Light"/>
              </a:rPr>
              <a:t> </a:t>
            </a:r>
            <a:r>
              <a:rPr lang="pt-PT" sz="4000" dirty="0" err="1">
                <a:solidFill>
                  <a:srgbClr val="870F11"/>
                </a:solidFill>
                <a:latin typeface="Calibri"/>
                <a:cs typeface="Calibri Light"/>
              </a:rPr>
              <a:t>Dorlux</a:t>
            </a:r>
            <a:r>
              <a:rPr lang="pt-PT" sz="4000" dirty="0">
                <a:solidFill>
                  <a:srgbClr val="870F11"/>
                </a:solidFill>
                <a:latin typeface="Calibri"/>
                <a:cs typeface="Calibri Light"/>
              </a:rPr>
              <a:t>?</a:t>
            </a:r>
            <a:endParaRPr lang="pt-PT" sz="4000" dirty="0"/>
          </a:p>
        </p:txBody>
      </p:sp>
      <p:sp>
        <p:nvSpPr>
          <p:cNvPr id="5" name="Retângulo 4">
            <a:extLst>
              <a:ext uri="{FF2B5EF4-FFF2-40B4-BE49-F238E27FC236}">
                <a16:creationId xmlns:a16="http://schemas.microsoft.com/office/drawing/2014/main" id="{6F4EAEAF-0321-6396-44CC-11C20FC0616C}"/>
              </a:ext>
            </a:extLst>
          </p:cNvPr>
          <p:cNvSpPr/>
          <p:nvPr/>
        </p:nvSpPr>
        <p:spPr>
          <a:xfrm>
            <a:off x="0" y="6224679"/>
            <a:ext cx="12192000" cy="624250"/>
          </a:xfrm>
          <a:prstGeom prst="rect">
            <a:avLst/>
          </a:prstGeom>
          <a:solidFill>
            <a:srgbClr val="870F11"/>
          </a:solidFill>
          <a:ln>
            <a:solidFill>
              <a:srgbClr val="870F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6" name="CaixaDeTexto 5">
            <a:extLst>
              <a:ext uri="{FF2B5EF4-FFF2-40B4-BE49-F238E27FC236}">
                <a16:creationId xmlns:a16="http://schemas.microsoft.com/office/drawing/2014/main" id="{38FC4B13-55E2-BB27-A875-AA8E75588685}"/>
              </a:ext>
            </a:extLst>
          </p:cNvPr>
          <p:cNvSpPr txBox="1"/>
          <p:nvPr/>
        </p:nvSpPr>
        <p:spPr>
          <a:xfrm>
            <a:off x="1524001" y="1655081"/>
            <a:ext cx="9026524" cy="113877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 sz="2000" dirty="0">
                <a:latin typeface="Consolas"/>
                <a:cs typeface="Calibri"/>
              </a:rPr>
              <a:t>These are some </a:t>
            </a:r>
            <a:r>
              <a:rPr lang="en" sz="2000" b="1" dirty="0">
                <a:solidFill>
                  <a:srgbClr val="870F11"/>
                </a:solidFill>
                <a:latin typeface="Consolas"/>
                <a:cs typeface="Calibri"/>
              </a:rPr>
              <a:t>items</a:t>
            </a:r>
            <a:r>
              <a:rPr lang="en" sz="2000" dirty="0">
                <a:latin typeface="Consolas"/>
                <a:cs typeface="Calibri"/>
              </a:rPr>
              <a:t> that Mrs. Dores sell at </a:t>
            </a:r>
            <a:r>
              <a:rPr lang="en" sz="2000" dirty="0" err="1">
                <a:latin typeface="Consolas"/>
                <a:cs typeface="Calibri"/>
              </a:rPr>
              <a:t>Dorlux</a:t>
            </a:r>
            <a:r>
              <a:rPr lang="en" sz="2000" dirty="0">
                <a:latin typeface="Consolas"/>
                <a:cs typeface="Calibri"/>
              </a:rPr>
              <a:t>.</a:t>
            </a:r>
          </a:p>
          <a:p>
            <a:pPr algn="ctr"/>
            <a:endParaRPr lang="pt-PT" sz="2400" dirty="0">
              <a:latin typeface="Calibri" panose="020F0502020204030204"/>
              <a:cs typeface="Calibri"/>
            </a:endParaRPr>
          </a:p>
          <a:p>
            <a:pPr algn="ctr"/>
            <a:endParaRPr lang="pt-PT" sz="2400" dirty="0">
              <a:cs typeface="Calibri"/>
            </a:endParaRPr>
          </a:p>
        </p:txBody>
      </p:sp>
      <p:pic>
        <p:nvPicPr>
          <p:cNvPr id="3" name="Imagem 3">
            <a:extLst>
              <a:ext uri="{FF2B5EF4-FFF2-40B4-BE49-F238E27FC236}">
                <a16:creationId xmlns:a16="http://schemas.microsoft.com/office/drawing/2014/main" id="{F093C050-F78D-F350-7DF4-314FC5AEDD79}"/>
              </a:ext>
            </a:extLst>
          </p:cNvPr>
          <p:cNvPicPr>
            <a:picLocks noChangeAspect="1"/>
          </p:cNvPicPr>
          <p:nvPr/>
        </p:nvPicPr>
        <p:blipFill>
          <a:blip r:embed="rId2"/>
          <a:stretch>
            <a:fillRect/>
          </a:stretch>
        </p:blipFill>
        <p:spPr>
          <a:xfrm>
            <a:off x="3401" y="6261325"/>
            <a:ext cx="1239158" cy="711201"/>
          </a:xfrm>
          <a:prstGeom prst="rect">
            <a:avLst/>
          </a:prstGeom>
        </p:spPr>
      </p:pic>
      <p:sp>
        <p:nvSpPr>
          <p:cNvPr id="4" name="CaixaDeTexto 3">
            <a:extLst>
              <a:ext uri="{FF2B5EF4-FFF2-40B4-BE49-F238E27FC236}">
                <a16:creationId xmlns:a16="http://schemas.microsoft.com/office/drawing/2014/main" id="{A6C6123B-AFC5-5242-75C5-67B35E694C4F}"/>
              </a:ext>
            </a:extLst>
          </p:cNvPr>
          <p:cNvSpPr txBox="1"/>
          <p:nvPr/>
        </p:nvSpPr>
        <p:spPr>
          <a:xfrm>
            <a:off x="7362824" y="6362699"/>
            <a:ext cx="5124450"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PT" sz="1600" dirty="0">
                <a:solidFill>
                  <a:schemeClr val="bg1"/>
                </a:solidFill>
                <a:cs typeface="Calibri"/>
              </a:rPr>
              <a:t>Bases de Dados – Dorlux   |   Checkpoint 1/2 - </a:t>
            </a:r>
            <a:r>
              <a:rPr lang="pt-PT" sz="1600" dirty="0" err="1">
                <a:solidFill>
                  <a:schemeClr val="bg1"/>
                </a:solidFill>
                <a:cs typeface="Calibri"/>
              </a:rPr>
              <a:t>Group</a:t>
            </a:r>
            <a:r>
              <a:rPr lang="pt-PT" sz="1600" dirty="0">
                <a:solidFill>
                  <a:schemeClr val="bg1"/>
                </a:solidFill>
                <a:cs typeface="Calibri"/>
              </a:rPr>
              <a:t> 11</a:t>
            </a:r>
            <a:endParaRPr lang="pt-PT" dirty="0">
              <a:solidFill>
                <a:schemeClr val="bg1"/>
              </a:solidFill>
            </a:endParaRPr>
          </a:p>
        </p:txBody>
      </p:sp>
      <p:pic>
        <p:nvPicPr>
          <p:cNvPr id="7" name="Imagem 7" descr="Uma imagem com caneca, chávena, loiça, artigos de cerâmica&#10;&#10;Descrição gerada automaticamente">
            <a:extLst>
              <a:ext uri="{FF2B5EF4-FFF2-40B4-BE49-F238E27FC236}">
                <a16:creationId xmlns:a16="http://schemas.microsoft.com/office/drawing/2014/main" id="{22B83579-415F-5887-3742-7389EB554B34}"/>
              </a:ext>
            </a:extLst>
          </p:cNvPr>
          <p:cNvPicPr>
            <a:picLocks noChangeAspect="1"/>
          </p:cNvPicPr>
          <p:nvPr/>
        </p:nvPicPr>
        <p:blipFill>
          <a:blip r:embed="rId3"/>
          <a:stretch>
            <a:fillRect/>
          </a:stretch>
        </p:blipFill>
        <p:spPr>
          <a:xfrm>
            <a:off x="1476827" y="2565399"/>
            <a:ext cx="2226129" cy="2226129"/>
          </a:xfrm>
          <a:prstGeom prst="rect">
            <a:avLst/>
          </a:prstGeom>
        </p:spPr>
      </p:pic>
      <p:pic>
        <p:nvPicPr>
          <p:cNvPr id="11" name="Imagem 11" descr="Uma imagem com texto&#10;&#10;Descrição gerada automaticamente">
            <a:extLst>
              <a:ext uri="{FF2B5EF4-FFF2-40B4-BE49-F238E27FC236}">
                <a16:creationId xmlns:a16="http://schemas.microsoft.com/office/drawing/2014/main" id="{9E87C7F7-B3DF-6EDD-B14C-F060D82C4295}"/>
              </a:ext>
            </a:extLst>
          </p:cNvPr>
          <p:cNvPicPr>
            <a:picLocks noChangeAspect="1"/>
          </p:cNvPicPr>
          <p:nvPr/>
        </p:nvPicPr>
        <p:blipFill>
          <a:blip r:embed="rId4"/>
          <a:stretch>
            <a:fillRect/>
          </a:stretch>
        </p:blipFill>
        <p:spPr>
          <a:xfrm>
            <a:off x="3780970" y="2719614"/>
            <a:ext cx="1845130" cy="1845130"/>
          </a:xfrm>
          <a:prstGeom prst="rect">
            <a:avLst/>
          </a:prstGeom>
        </p:spPr>
      </p:pic>
      <p:pic>
        <p:nvPicPr>
          <p:cNvPr id="12" name="Imagem 12" descr="Uma imagem com cor-de-rosa, acessório, saco&#10;&#10;Descrição gerada automaticamente">
            <a:extLst>
              <a:ext uri="{FF2B5EF4-FFF2-40B4-BE49-F238E27FC236}">
                <a16:creationId xmlns:a16="http://schemas.microsoft.com/office/drawing/2014/main" id="{9014638E-C416-C84F-A205-721A9D9D7592}"/>
              </a:ext>
            </a:extLst>
          </p:cNvPr>
          <p:cNvPicPr>
            <a:picLocks noChangeAspect="1"/>
          </p:cNvPicPr>
          <p:nvPr/>
        </p:nvPicPr>
        <p:blipFill>
          <a:blip r:embed="rId5"/>
          <a:stretch>
            <a:fillRect/>
          </a:stretch>
        </p:blipFill>
        <p:spPr>
          <a:xfrm>
            <a:off x="5713186" y="2683327"/>
            <a:ext cx="1999343" cy="1999344"/>
          </a:xfrm>
          <a:prstGeom prst="rect">
            <a:avLst/>
          </a:prstGeom>
        </p:spPr>
      </p:pic>
      <p:pic>
        <p:nvPicPr>
          <p:cNvPr id="15" name="Imagem 15" descr="Uma imagem com chapéu, toucado, vestuário&#10;&#10;Descrição gerada automaticamente">
            <a:extLst>
              <a:ext uri="{FF2B5EF4-FFF2-40B4-BE49-F238E27FC236}">
                <a16:creationId xmlns:a16="http://schemas.microsoft.com/office/drawing/2014/main" id="{C94E8771-A1FB-9F9E-C79B-232683C1BD4D}"/>
              </a:ext>
            </a:extLst>
          </p:cNvPr>
          <p:cNvPicPr>
            <a:picLocks noChangeAspect="1"/>
          </p:cNvPicPr>
          <p:nvPr/>
        </p:nvPicPr>
        <p:blipFill>
          <a:blip r:embed="rId6"/>
          <a:stretch>
            <a:fillRect/>
          </a:stretch>
        </p:blipFill>
        <p:spPr>
          <a:xfrm>
            <a:off x="7944757" y="2565400"/>
            <a:ext cx="2153558" cy="2153558"/>
          </a:xfrm>
          <a:prstGeom prst="rect">
            <a:avLst/>
          </a:prstGeom>
        </p:spPr>
      </p:pic>
    </p:spTree>
    <p:extLst>
      <p:ext uri="{BB962C8B-B14F-4D97-AF65-F5344CB8AC3E}">
        <p14:creationId xmlns:p14="http://schemas.microsoft.com/office/powerpoint/2010/main" val="5467539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1"/>
          <p:cNvSpPr>
            <a:spLocks noGrp="1"/>
          </p:cNvSpPr>
          <p:nvPr>
            <p:ph type="ctrTitle"/>
          </p:nvPr>
        </p:nvSpPr>
        <p:spPr>
          <a:xfrm>
            <a:off x="1525814" y="274973"/>
            <a:ext cx="9144000" cy="1155230"/>
          </a:xfrm>
        </p:spPr>
        <p:txBody>
          <a:bodyPr/>
          <a:lstStyle/>
          <a:p>
            <a:pPr algn="l"/>
            <a:r>
              <a:rPr lang="pt-PT" sz="4000" dirty="0" err="1">
                <a:solidFill>
                  <a:srgbClr val="870F11"/>
                </a:solidFill>
                <a:latin typeface="Calibri"/>
                <a:cs typeface="Calibri"/>
              </a:rPr>
              <a:t>Motivation</a:t>
            </a:r>
            <a:r>
              <a:rPr lang="pt-PT" sz="4000" dirty="0">
                <a:solidFill>
                  <a:srgbClr val="870F11"/>
                </a:solidFill>
                <a:latin typeface="Calibri"/>
                <a:cs typeface="Calibri"/>
              </a:rPr>
              <a:t> </a:t>
            </a:r>
            <a:r>
              <a:rPr lang="pt-PT" sz="4000" dirty="0" err="1">
                <a:solidFill>
                  <a:srgbClr val="870F11"/>
                </a:solidFill>
                <a:latin typeface="Calibri"/>
                <a:cs typeface="Calibri"/>
              </a:rPr>
              <a:t>and</a:t>
            </a:r>
            <a:r>
              <a:rPr lang="pt-PT" sz="4000" dirty="0">
                <a:solidFill>
                  <a:srgbClr val="870F11"/>
                </a:solidFill>
                <a:latin typeface="Calibri"/>
                <a:cs typeface="Calibri"/>
              </a:rPr>
              <a:t> </a:t>
            </a:r>
            <a:r>
              <a:rPr lang="pt-PT" sz="4000" dirty="0" err="1">
                <a:solidFill>
                  <a:srgbClr val="870F11"/>
                </a:solidFill>
                <a:latin typeface="Calibri"/>
                <a:cs typeface="Calibri"/>
              </a:rPr>
              <a:t>Objectives</a:t>
            </a:r>
            <a:endParaRPr lang="pt-PT" sz="4000" dirty="0" err="1">
              <a:solidFill>
                <a:srgbClr val="870F11"/>
              </a:solidFill>
              <a:latin typeface="Calibri"/>
              <a:ea typeface="+mj-lt"/>
              <a:cs typeface="Calibri"/>
            </a:endParaRPr>
          </a:p>
        </p:txBody>
      </p:sp>
      <p:sp>
        <p:nvSpPr>
          <p:cNvPr id="5" name="Retângulo 4">
            <a:extLst>
              <a:ext uri="{FF2B5EF4-FFF2-40B4-BE49-F238E27FC236}">
                <a16:creationId xmlns:a16="http://schemas.microsoft.com/office/drawing/2014/main" id="{6F4EAEAF-0321-6396-44CC-11C20FC0616C}"/>
              </a:ext>
            </a:extLst>
          </p:cNvPr>
          <p:cNvSpPr/>
          <p:nvPr/>
        </p:nvSpPr>
        <p:spPr>
          <a:xfrm>
            <a:off x="0" y="6233750"/>
            <a:ext cx="12192000" cy="624250"/>
          </a:xfrm>
          <a:prstGeom prst="rect">
            <a:avLst/>
          </a:prstGeom>
          <a:solidFill>
            <a:srgbClr val="870F11"/>
          </a:solidFill>
          <a:ln>
            <a:solidFill>
              <a:srgbClr val="870F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6" name="CaixaDeTexto 5">
            <a:extLst>
              <a:ext uri="{FF2B5EF4-FFF2-40B4-BE49-F238E27FC236}">
                <a16:creationId xmlns:a16="http://schemas.microsoft.com/office/drawing/2014/main" id="{38FC4B13-55E2-BB27-A875-AA8E75588685}"/>
              </a:ext>
            </a:extLst>
          </p:cNvPr>
          <p:cNvSpPr txBox="1"/>
          <p:nvPr/>
        </p:nvSpPr>
        <p:spPr>
          <a:xfrm>
            <a:off x="1524001" y="1646010"/>
            <a:ext cx="9026524" cy="298543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 sz="2000" dirty="0">
                <a:latin typeface="Consolas"/>
                <a:cs typeface="Calibri"/>
              </a:rPr>
              <a:t>A few months ago Mrs. Dores found out that she was ill and because of that </a:t>
            </a:r>
            <a:r>
              <a:rPr lang="en" sz="2000" dirty="0" err="1">
                <a:latin typeface="Consolas"/>
                <a:cs typeface="Calibri"/>
              </a:rPr>
              <a:t>Dorlux</a:t>
            </a:r>
            <a:r>
              <a:rPr lang="en" sz="2000" dirty="0">
                <a:latin typeface="Consolas"/>
                <a:cs typeface="Calibri"/>
              </a:rPr>
              <a:t> had the necessity to become an online business so that Mrs. Dores could work remotely and, at the same time, take care of her health.</a:t>
            </a:r>
          </a:p>
          <a:p>
            <a:pPr algn="just"/>
            <a:r>
              <a:rPr lang="en" sz="2000" dirty="0">
                <a:latin typeface="Consolas"/>
                <a:cs typeface="Calibri"/>
              </a:rPr>
              <a:t>  </a:t>
            </a:r>
          </a:p>
          <a:p>
            <a:pPr algn="just"/>
            <a:endParaRPr lang="en" sz="2000" dirty="0">
              <a:latin typeface="Consolas"/>
              <a:cs typeface="Calibri"/>
            </a:endParaRPr>
          </a:p>
          <a:p>
            <a:pPr algn="ctr"/>
            <a:r>
              <a:rPr lang="en" sz="2000" b="1" dirty="0">
                <a:solidFill>
                  <a:srgbClr val="870F11"/>
                </a:solidFill>
                <a:latin typeface="Consolas"/>
                <a:cs typeface="Calibri" panose="020F0502020204030204"/>
              </a:rPr>
              <a:t>That's where the database comes in.</a:t>
            </a:r>
          </a:p>
          <a:p>
            <a:pPr algn="ctr"/>
            <a:endParaRPr lang="pt-PT" sz="2400" dirty="0">
              <a:cs typeface="Calibri"/>
            </a:endParaRPr>
          </a:p>
          <a:p>
            <a:pPr algn="ctr"/>
            <a:endParaRPr lang="pt-PT" sz="2400" dirty="0">
              <a:cs typeface="Calibri"/>
            </a:endParaRPr>
          </a:p>
        </p:txBody>
      </p:sp>
      <p:pic>
        <p:nvPicPr>
          <p:cNvPr id="3" name="Imagem 3">
            <a:extLst>
              <a:ext uri="{FF2B5EF4-FFF2-40B4-BE49-F238E27FC236}">
                <a16:creationId xmlns:a16="http://schemas.microsoft.com/office/drawing/2014/main" id="{F093C050-F78D-F350-7DF4-314FC5AEDD79}"/>
              </a:ext>
            </a:extLst>
          </p:cNvPr>
          <p:cNvPicPr>
            <a:picLocks noChangeAspect="1"/>
          </p:cNvPicPr>
          <p:nvPr/>
        </p:nvPicPr>
        <p:blipFill>
          <a:blip r:embed="rId2"/>
          <a:stretch>
            <a:fillRect/>
          </a:stretch>
        </p:blipFill>
        <p:spPr>
          <a:xfrm>
            <a:off x="3401" y="6261325"/>
            <a:ext cx="1239158" cy="711201"/>
          </a:xfrm>
          <a:prstGeom prst="rect">
            <a:avLst/>
          </a:prstGeom>
        </p:spPr>
      </p:pic>
      <p:sp>
        <p:nvSpPr>
          <p:cNvPr id="4" name="CaixaDeTexto 3">
            <a:extLst>
              <a:ext uri="{FF2B5EF4-FFF2-40B4-BE49-F238E27FC236}">
                <a16:creationId xmlns:a16="http://schemas.microsoft.com/office/drawing/2014/main" id="{A6C6123B-AFC5-5242-75C5-67B35E694C4F}"/>
              </a:ext>
            </a:extLst>
          </p:cNvPr>
          <p:cNvSpPr txBox="1"/>
          <p:nvPr/>
        </p:nvSpPr>
        <p:spPr>
          <a:xfrm>
            <a:off x="7362824" y="6362699"/>
            <a:ext cx="5124450"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PT" sz="1600" dirty="0">
                <a:solidFill>
                  <a:schemeClr val="bg1"/>
                </a:solidFill>
                <a:cs typeface="Calibri"/>
              </a:rPr>
              <a:t>Bases de Dados – </a:t>
            </a:r>
            <a:r>
              <a:rPr lang="pt-PT" sz="1600" dirty="0" err="1">
                <a:solidFill>
                  <a:schemeClr val="bg1"/>
                </a:solidFill>
                <a:cs typeface="Calibri"/>
              </a:rPr>
              <a:t>Dorlux</a:t>
            </a:r>
            <a:r>
              <a:rPr lang="pt-PT" sz="1600" dirty="0">
                <a:solidFill>
                  <a:schemeClr val="bg1"/>
                </a:solidFill>
                <a:cs typeface="Calibri"/>
              </a:rPr>
              <a:t>   |   Checkpoint 1/2 - </a:t>
            </a:r>
            <a:r>
              <a:rPr lang="pt-PT" sz="1600" dirty="0" err="1">
                <a:solidFill>
                  <a:schemeClr val="bg1"/>
                </a:solidFill>
                <a:cs typeface="Calibri"/>
              </a:rPr>
              <a:t>Group</a:t>
            </a:r>
            <a:r>
              <a:rPr lang="pt-PT" sz="1600" dirty="0">
                <a:solidFill>
                  <a:schemeClr val="bg1"/>
                </a:solidFill>
                <a:cs typeface="Calibri"/>
              </a:rPr>
              <a:t> 11</a:t>
            </a:r>
            <a:endParaRPr lang="pt-PT" dirty="0">
              <a:solidFill>
                <a:schemeClr val="bg1"/>
              </a:solidFill>
            </a:endParaRPr>
          </a:p>
        </p:txBody>
      </p:sp>
    </p:spTree>
    <p:extLst>
      <p:ext uri="{BB962C8B-B14F-4D97-AF65-F5344CB8AC3E}">
        <p14:creationId xmlns:p14="http://schemas.microsoft.com/office/powerpoint/2010/main" val="32953811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1"/>
          <p:cNvSpPr>
            <a:spLocks noGrp="1"/>
          </p:cNvSpPr>
          <p:nvPr>
            <p:ph type="ctrTitle"/>
          </p:nvPr>
        </p:nvSpPr>
        <p:spPr>
          <a:xfrm>
            <a:off x="1525814" y="274973"/>
            <a:ext cx="9144000" cy="1155230"/>
          </a:xfrm>
        </p:spPr>
        <p:txBody>
          <a:bodyPr/>
          <a:lstStyle/>
          <a:p>
            <a:pPr algn="l"/>
            <a:r>
              <a:rPr lang="pt-PT" sz="4000" dirty="0" err="1">
                <a:solidFill>
                  <a:srgbClr val="870F11"/>
                </a:solidFill>
                <a:latin typeface="Calibri"/>
                <a:cs typeface="Calibri"/>
              </a:rPr>
              <a:t>Motivation</a:t>
            </a:r>
            <a:r>
              <a:rPr lang="pt-PT" sz="4000" dirty="0">
                <a:solidFill>
                  <a:srgbClr val="870F11"/>
                </a:solidFill>
                <a:latin typeface="Calibri"/>
                <a:cs typeface="Calibri"/>
              </a:rPr>
              <a:t> </a:t>
            </a:r>
            <a:r>
              <a:rPr lang="pt-PT" sz="4000" dirty="0" err="1">
                <a:solidFill>
                  <a:srgbClr val="870F11"/>
                </a:solidFill>
                <a:latin typeface="Calibri"/>
                <a:cs typeface="Calibri"/>
              </a:rPr>
              <a:t>and</a:t>
            </a:r>
            <a:r>
              <a:rPr lang="pt-PT" sz="4000" dirty="0">
                <a:solidFill>
                  <a:srgbClr val="870F11"/>
                </a:solidFill>
                <a:latin typeface="Calibri"/>
                <a:cs typeface="Calibri"/>
              </a:rPr>
              <a:t> </a:t>
            </a:r>
            <a:r>
              <a:rPr lang="pt-PT" sz="4000" dirty="0" err="1">
                <a:solidFill>
                  <a:srgbClr val="870F11"/>
                </a:solidFill>
                <a:latin typeface="Calibri"/>
                <a:cs typeface="Calibri"/>
              </a:rPr>
              <a:t>Objectives</a:t>
            </a:r>
            <a:endParaRPr lang="pt-PT" sz="4000" dirty="0" err="1">
              <a:ea typeface="+mj-lt"/>
              <a:cs typeface="+mj-lt"/>
            </a:endParaRPr>
          </a:p>
        </p:txBody>
      </p:sp>
      <p:sp>
        <p:nvSpPr>
          <p:cNvPr id="5" name="Retângulo 4">
            <a:extLst>
              <a:ext uri="{FF2B5EF4-FFF2-40B4-BE49-F238E27FC236}">
                <a16:creationId xmlns:a16="http://schemas.microsoft.com/office/drawing/2014/main" id="{6F4EAEAF-0321-6396-44CC-11C20FC0616C}"/>
              </a:ext>
            </a:extLst>
          </p:cNvPr>
          <p:cNvSpPr/>
          <p:nvPr/>
        </p:nvSpPr>
        <p:spPr>
          <a:xfrm>
            <a:off x="0" y="6233750"/>
            <a:ext cx="12192000" cy="624250"/>
          </a:xfrm>
          <a:prstGeom prst="rect">
            <a:avLst/>
          </a:prstGeom>
          <a:solidFill>
            <a:srgbClr val="870F11"/>
          </a:solidFill>
          <a:ln>
            <a:solidFill>
              <a:srgbClr val="870F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6" name="CaixaDeTexto 5">
            <a:extLst>
              <a:ext uri="{FF2B5EF4-FFF2-40B4-BE49-F238E27FC236}">
                <a16:creationId xmlns:a16="http://schemas.microsoft.com/office/drawing/2014/main" id="{38FC4B13-55E2-BB27-A875-AA8E75588685}"/>
              </a:ext>
            </a:extLst>
          </p:cNvPr>
          <p:cNvSpPr txBox="1"/>
          <p:nvPr/>
        </p:nvSpPr>
        <p:spPr>
          <a:xfrm>
            <a:off x="1524001" y="1646010"/>
            <a:ext cx="9026524" cy="378565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Arial"/>
              <a:buChar char="•"/>
            </a:pPr>
            <a:r>
              <a:rPr lang="pt-PT" sz="2400" dirty="0" err="1">
                <a:cs typeface="Calibri"/>
              </a:rPr>
              <a:t>Have</a:t>
            </a:r>
            <a:r>
              <a:rPr lang="pt-PT" sz="2400" dirty="0">
                <a:cs typeface="Calibri"/>
              </a:rPr>
              <a:t> a </a:t>
            </a:r>
            <a:r>
              <a:rPr lang="pt-PT" sz="2400" dirty="0" err="1">
                <a:cs typeface="Calibri"/>
              </a:rPr>
              <a:t>solid</a:t>
            </a:r>
            <a:r>
              <a:rPr lang="pt-PT" sz="2400" dirty="0">
                <a:cs typeface="Calibri"/>
              </a:rPr>
              <a:t> online </a:t>
            </a:r>
            <a:r>
              <a:rPr lang="pt-PT" sz="2400" dirty="0" err="1">
                <a:cs typeface="Calibri"/>
              </a:rPr>
              <a:t>store</a:t>
            </a:r>
            <a:r>
              <a:rPr lang="pt-PT" sz="2400" dirty="0">
                <a:cs typeface="Calibri"/>
              </a:rPr>
              <a:t> </a:t>
            </a:r>
            <a:r>
              <a:rPr lang="pt-PT" sz="2400" dirty="0" err="1">
                <a:cs typeface="Calibri"/>
              </a:rPr>
              <a:t>so</a:t>
            </a:r>
            <a:r>
              <a:rPr lang="pt-PT" sz="2400" dirty="0">
                <a:cs typeface="Calibri"/>
              </a:rPr>
              <a:t> </a:t>
            </a:r>
            <a:r>
              <a:rPr lang="pt-PT" sz="2400" dirty="0" err="1">
                <a:cs typeface="Calibri"/>
              </a:rPr>
              <a:t>that</a:t>
            </a:r>
            <a:r>
              <a:rPr lang="pt-PT" sz="2400" dirty="0">
                <a:cs typeface="Calibri"/>
              </a:rPr>
              <a:t> </a:t>
            </a:r>
            <a:r>
              <a:rPr lang="pt-PT" sz="2400" dirty="0" err="1">
                <a:cs typeface="Calibri"/>
              </a:rPr>
              <a:t>she</a:t>
            </a:r>
            <a:r>
              <a:rPr lang="pt-PT" sz="2400" dirty="0">
                <a:cs typeface="Calibri"/>
              </a:rPr>
              <a:t> can </a:t>
            </a:r>
            <a:r>
              <a:rPr lang="pt-PT" sz="2400" dirty="0" err="1">
                <a:cs typeface="Calibri"/>
              </a:rPr>
              <a:t>keep</a:t>
            </a:r>
            <a:r>
              <a:rPr lang="pt-PT" sz="2400" dirty="0">
                <a:cs typeface="Calibri"/>
              </a:rPr>
              <a:t> </a:t>
            </a:r>
            <a:r>
              <a:rPr lang="pt-PT" sz="2400" dirty="0" err="1">
                <a:cs typeface="Calibri"/>
              </a:rPr>
              <a:t>and</a:t>
            </a:r>
            <a:r>
              <a:rPr lang="pt-PT" sz="2400" dirty="0">
                <a:cs typeface="Calibri"/>
              </a:rPr>
              <a:t> </a:t>
            </a:r>
            <a:r>
              <a:rPr lang="pt-PT" sz="2400" dirty="0" err="1">
                <a:cs typeface="Calibri"/>
              </a:rPr>
              <a:t>gain</a:t>
            </a:r>
            <a:r>
              <a:rPr lang="pt-PT" sz="2400" dirty="0">
                <a:cs typeface="Calibri"/>
              </a:rPr>
              <a:t> </a:t>
            </a:r>
            <a:r>
              <a:rPr lang="pt-PT" sz="2400" dirty="0" err="1">
                <a:cs typeface="Calibri"/>
              </a:rPr>
              <a:t>clients</a:t>
            </a:r>
            <a:endParaRPr lang="pt-PT" sz="2400" dirty="0">
              <a:cs typeface="Calibri"/>
            </a:endParaRPr>
          </a:p>
          <a:p>
            <a:pPr marL="342900" indent="-342900">
              <a:buFont typeface="Arial"/>
              <a:buChar char="•"/>
            </a:pPr>
            <a:r>
              <a:rPr lang="pt-PT" sz="2400" dirty="0" err="1">
                <a:cs typeface="Calibri"/>
              </a:rPr>
              <a:t>Manage</a:t>
            </a:r>
            <a:r>
              <a:rPr lang="pt-PT" sz="2400" dirty="0">
                <a:cs typeface="Calibri"/>
              </a:rPr>
              <a:t> </a:t>
            </a:r>
            <a:r>
              <a:rPr lang="pt-PT" sz="2400" dirty="0" err="1">
                <a:cs typeface="Calibri"/>
              </a:rPr>
              <a:t>and</a:t>
            </a:r>
            <a:r>
              <a:rPr lang="pt-PT" sz="2400" dirty="0">
                <a:cs typeface="Calibri"/>
              </a:rPr>
              <a:t> </a:t>
            </a:r>
            <a:r>
              <a:rPr lang="pt-PT" sz="2400" dirty="0" err="1">
                <a:cs typeface="Calibri"/>
              </a:rPr>
              <a:t>track</a:t>
            </a:r>
            <a:r>
              <a:rPr lang="pt-PT" sz="2400" dirty="0">
                <a:cs typeface="Calibri"/>
              </a:rPr>
              <a:t> </a:t>
            </a:r>
            <a:r>
              <a:rPr lang="pt-PT" sz="2400" dirty="0" err="1">
                <a:cs typeface="Calibri"/>
              </a:rPr>
              <a:t>orders</a:t>
            </a:r>
          </a:p>
          <a:p>
            <a:pPr marL="342900" indent="-342900">
              <a:buFont typeface="Arial"/>
              <a:buChar char="•"/>
            </a:pPr>
            <a:r>
              <a:rPr lang="pt-PT" sz="2400" dirty="0" err="1">
                <a:cs typeface="Calibri"/>
              </a:rPr>
              <a:t>Control</a:t>
            </a:r>
            <a:r>
              <a:rPr lang="pt-PT" sz="2400" dirty="0">
                <a:cs typeface="Calibri"/>
              </a:rPr>
              <a:t> </a:t>
            </a:r>
            <a:r>
              <a:rPr lang="pt-PT" sz="2400" dirty="0" err="1">
                <a:cs typeface="Calibri"/>
              </a:rPr>
              <a:t>and</a:t>
            </a:r>
            <a:r>
              <a:rPr lang="pt-PT" sz="2400" dirty="0">
                <a:cs typeface="Calibri"/>
              </a:rPr>
              <a:t> improve </a:t>
            </a:r>
            <a:r>
              <a:rPr lang="pt-PT" sz="2400" dirty="0" err="1">
                <a:cs typeface="Calibri"/>
              </a:rPr>
              <a:t>the</a:t>
            </a:r>
            <a:r>
              <a:rPr lang="pt-PT" sz="2400" dirty="0">
                <a:cs typeface="Calibri"/>
              </a:rPr>
              <a:t> </a:t>
            </a:r>
            <a:r>
              <a:rPr lang="pt-PT" sz="2400" dirty="0" err="1">
                <a:cs typeface="Calibri"/>
              </a:rPr>
              <a:t>quality</a:t>
            </a:r>
            <a:r>
              <a:rPr lang="pt-PT" sz="2400" dirty="0">
                <a:cs typeface="Calibri"/>
              </a:rPr>
              <a:t> </a:t>
            </a:r>
            <a:r>
              <a:rPr lang="pt-PT" sz="2400" dirty="0" err="1">
                <a:cs typeface="Calibri"/>
              </a:rPr>
              <a:t>of</a:t>
            </a:r>
            <a:r>
              <a:rPr lang="pt-PT" sz="2400" dirty="0">
                <a:cs typeface="Calibri"/>
              </a:rPr>
              <a:t> </a:t>
            </a:r>
            <a:r>
              <a:rPr lang="pt-PT" sz="2400" dirty="0" err="1">
                <a:cs typeface="Calibri"/>
              </a:rPr>
              <a:t>the</a:t>
            </a:r>
            <a:r>
              <a:rPr lang="pt-PT" sz="2400" dirty="0">
                <a:cs typeface="Calibri"/>
              </a:rPr>
              <a:t> </a:t>
            </a:r>
            <a:r>
              <a:rPr lang="pt-PT" sz="2400" dirty="0" err="1">
                <a:cs typeface="Calibri"/>
              </a:rPr>
              <a:t>products</a:t>
            </a:r>
            <a:endParaRPr lang="pt-PT" sz="2400" dirty="0">
              <a:cs typeface="Calibri"/>
            </a:endParaRPr>
          </a:p>
          <a:p>
            <a:pPr marL="342900" indent="-342900">
              <a:buFont typeface="Arial"/>
              <a:buChar char="•"/>
            </a:pPr>
            <a:r>
              <a:rPr lang="pt-PT" sz="2400" dirty="0">
                <a:cs typeface="Calibri"/>
              </a:rPr>
              <a:t>Stock </a:t>
            </a:r>
            <a:r>
              <a:rPr lang="pt-PT" sz="2400" dirty="0" err="1">
                <a:cs typeface="Calibri"/>
              </a:rPr>
              <a:t>control</a:t>
            </a:r>
          </a:p>
          <a:p>
            <a:pPr marL="342900" indent="-342900">
              <a:buFont typeface="Arial"/>
              <a:buChar char="•"/>
            </a:pPr>
            <a:r>
              <a:rPr lang="pt-PT" sz="2400" dirty="0">
                <a:cs typeface="Calibri"/>
              </a:rPr>
              <a:t>Management </a:t>
            </a:r>
            <a:r>
              <a:rPr lang="pt-PT" sz="2400" dirty="0" err="1">
                <a:cs typeface="Calibri"/>
              </a:rPr>
              <a:t>of</a:t>
            </a:r>
            <a:r>
              <a:rPr lang="pt-PT" sz="2400" dirty="0">
                <a:cs typeface="Calibri"/>
              </a:rPr>
              <a:t> </a:t>
            </a:r>
            <a:r>
              <a:rPr lang="pt-PT" sz="2400" dirty="0" err="1">
                <a:cs typeface="Calibri"/>
              </a:rPr>
              <a:t>store</a:t>
            </a:r>
            <a:r>
              <a:rPr lang="pt-PT" sz="2400" dirty="0">
                <a:cs typeface="Calibri"/>
              </a:rPr>
              <a:t> </a:t>
            </a:r>
            <a:r>
              <a:rPr lang="pt-PT" sz="2400" dirty="0" err="1">
                <a:cs typeface="Calibri"/>
              </a:rPr>
              <a:t>accounts</a:t>
            </a:r>
            <a:endParaRPr lang="pt-PT" sz="2400" dirty="0">
              <a:cs typeface="Calibri"/>
            </a:endParaRPr>
          </a:p>
          <a:p>
            <a:pPr marL="342900" indent="-342900">
              <a:buFont typeface="Arial"/>
              <a:buChar char="•"/>
            </a:pPr>
            <a:r>
              <a:rPr lang="pt-PT" sz="2400" dirty="0" err="1">
                <a:cs typeface="Calibri"/>
              </a:rPr>
              <a:t>Profiling</a:t>
            </a:r>
          </a:p>
          <a:p>
            <a:pPr marL="342900" indent="-342900">
              <a:buFont typeface="Arial"/>
              <a:buChar char="•"/>
            </a:pPr>
            <a:endParaRPr lang="pt-PT" sz="2400" dirty="0">
              <a:cs typeface="Calibri"/>
            </a:endParaRPr>
          </a:p>
          <a:p>
            <a:pPr marL="342900" indent="-342900">
              <a:buFont typeface="Arial"/>
              <a:buChar char="•"/>
            </a:pPr>
            <a:endParaRPr lang="pt-PT" sz="2400" dirty="0">
              <a:cs typeface="Calibri"/>
            </a:endParaRPr>
          </a:p>
          <a:p>
            <a:pPr marL="342900" indent="-342900">
              <a:buFont typeface="Arial"/>
              <a:buChar char="•"/>
            </a:pPr>
            <a:endParaRPr lang="pt-PT" sz="2400" dirty="0">
              <a:cs typeface="Calibri"/>
            </a:endParaRPr>
          </a:p>
          <a:p>
            <a:pPr algn="ctr"/>
            <a:endParaRPr lang="pt-PT" sz="2400" dirty="0">
              <a:cs typeface="Calibri"/>
            </a:endParaRPr>
          </a:p>
        </p:txBody>
      </p:sp>
      <p:pic>
        <p:nvPicPr>
          <p:cNvPr id="3" name="Imagem 3">
            <a:extLst>
              <a:ext uri="{FF2B5EF4-FFF2-40B4-BE49-F238E27FC236}">
                <a16:creationId xmlns:a16="http://schemas.microsoft.com/office/drawing/2014/main" id="{F093C050-F78D-F350-7DF4-314FC5AEDD79}"/>
              </a:ext>
            </a:extLst>
          </p:cNvPr>
          <p:cNvPicPr>
            <a:picLocks noChangeAspect="1"/>
          </p:cNvPicPr>
          <p:nvPr/>
        </p:nvPicPr>
        <p:blipFill>
          <a:blip r:embed="rId2"/>
          <a:stretch>
            <a:fillRect/>
          </a:stretch>
        </p:blipFill>
        <p:spPr>
          <a:xfrm>
            <a:off x="3401" y="6261325"/>
            <a:ext cx="1239158" cy="711201"/>
          </a:xfrm>
          <a:prstGeom prst="rect">
            <a:avLst/>
          </a:prstGeom>
        </p:spPr>
      </p:pic>
      <p:sp>
        <p:nvSpPr>
          <p:cNvPr id="4" name="CaixaDeTexto 3">
            <a:extLst>
              <a:ext uri="{FF2B5EF4-FFF2-40B4-BE49-F238E27FC236}">
                <a16:creationId xmlns:a16="http://schemas.microsoft.com/office/drawing/2014/main" id="{A6C6123B-AFC5-5242-75C5-67B35E694C4F}"/>
              </a:ext>
            </a:extLst>
          </p:cNvPr>
          <p:cNvSpPr txBox="1"/>
          <p:nvPr/>
        </p:nvSpPr>
        <p:spPr>
          <a:xfrm>
            <a:off x="7362824" y="6362699"/>
            <a:ext cx="5124450"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PT" sz="1600" dirty="0">
                <a:solidFill>
                  <a:schemeClr val="bg1"/>
                </a:solidFill>
                <a:cs typeface="Calibri"/>
              </a:rPr>
              <a:t>Bases de Dados – </a:t>
            </a:r>
            <a:r>
              <a:rPr lang="pt-PT" sz="1600" dirty="0" err="1">
                <a:solidFill>
                  <a:schemeClr val="bg1"/>
                </a:solidFill>
                <a:cs typeface="Calibri"/>
              </a:rPr>
              <a:t>Dorlux</a:t>
            </a:r>
            <a:r>
              <a:rPr lang="pt-PT" sz="1600" dirty="0">
                <a:solidFill>
                  <a:schemeClr val="bg1"/>
                </a:solidFill>
                <a:cs typeface="Calibri"/>
              </a:rPr>
              <a:t>   |   Checkpoint 1/2 - </a:t>
            </a:r>
            <a:r>
              <a:rPr lang="pt-PT" sz="1600" dirty="0" err="1">
                <a:solidFill>
                  <a:schemeClr val="bg1"/>
                </a:solidFill>
                <a:cs typeface="Calibri"/>
              </a:rPr>
              <a:t>Group</a:t>
            </a:r>
            <a:r>
              <a:rPr lang="pt-PT" sz="1600" dirty="0">
                <a:solidFill>
                  <a:schemeClr val="bg1"/>
                </a:solidFill>
                <a:cs typeface="Calibri"/>
              </a:rPr>
              <a:t> 11</a:t>
            </a:r>
            <a:endParaRPr lang="pt-PT" dirty="0">
              <a:solidFill>
                <a:schemeClr val="bg1"/>
              </a:solidFill>
            </a:endParaRPr>
          </a:p>
        </p:txBody>
      </p:sp>
    </p:spTree>
    <p:extLst>
      <p:ext uri="{BB962C8B-B14F-4D97-AF65-F5344CB8AC3E}">
        <p14:creationId xmlns:p14="http://schemas.microsoft.com/office/powerpoint/2010/main" val="18047341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1"/>
          <p:cNvSpPr>
            <a:spLocks noGrp="1"/>
          </p:cNvSpPr>
          <p:nvPr>
            <p:ph type="ctrTitle"/>
          </p:nvPr>
        </p:nvSpPr>
        <p:spPr>
          <a:xfrm>
            <a:off x="1525814" y="274973"/>
            <a:ext cx="9144000" cy="1155230"/>
          </a:xfrm>
        </p:spPr>
        <p:txBody>
          <a:bodyPr/>
          <a:lstStyle/>
          <a:p>
            <a:pPr algn="l"/>
            <a:r>
              <a:rPr lang="pt-PT" sz="4000" dirty="0" err="1">
                <a:solidFill>
                  <a:srgbClr val="870F11"/>
                </a:solidFill>
                <a:latin typeface="Calibri"/>
                <a:cs typeface="Calibri"/>
              </a:rPr>
              <a:t>Viability</a:t>
            </a:r>
            <a:r>
              <a:rPr lang="pt-PT" sz="4000" dirty="0">
                <a:solidFill>
                  <a:srgbClr val="870F11"/>
                </a:solidFill>
                <a:latin typeface="Calibri"/>
                <a:cs typeface="Calibri"/>
              </a:rPr>
              <a:t> </a:t>
            </a:r>
            <a:r>
              <a:rPr lang="pt-PT" sz="4000" dirty="0" err="1">
                <a:solidFill>
                  <a:srgbClr val="870F11"/>
                </a:solidFill>
                <a:latin typeface="Calibri"/>
                <a:cs typeface="Calibri"/>
              </a:rPr>
              <a:t>of</a:t>
            </a:r>
            <a:r>
              <a:rPr lang="pt-PT" sz="4000" dirty="0">
                <a:solidFill>
                  <a:srgbClr val="870F11"/>
                </a:solidFill>
                <a:latin typeface="Calibri"/>
                <a:cs typeface="Calibri"/>
              </a:rPr>
              <a:t> </a:t>
            </a:r>
            <a:r>
              <a:rPr lang="pt-PT" sz="4000" dirty="0" err="1">
                <a:solidFill>
                  <a:srgbClr val="870F11"/>
                </a:solidFill>
                <a:latin typeface="Calibri"/>
                <a:cs typeface="Calibri"/>
              </a:rPr>
              <a:t>the</a:t>
            </a:r>
            <a:r>
              <a:rPr lang="pt-PT" sz="4000" dirty="0">
                <a:solidFill>
                  <a:srgbClr val="870F11"/>
                </a:solidFill>
                <a:latin typeface="Calibri"/>
                <a:cs typeface="Calibri"/>
              </a:rPr>
              <a:t> </a:t>
            </a:r>
            <a:r>
              <a:rPr lang="pt-PT" sz="4000" dirty="0" err="1">
                <a:solidFill>
                  <a:srgbClr val="870F11"/>
                </a:solidFill>
                <a:latin typeface="Calibri"/>
                <a:cs typeface="Calibri"/>
              </a:rPr>
              <a:t>process</a:t>
            </a:r>
            <a:endParaRPr lang="pt-PT" sz="4000" dirty="0" err="1">
              <a:solidFill>
                <a:srgbClr val="870F11"/>
              </a:solidFill>
              <a:latin typeface="Calibri"/>
              <a:ea typeface="+mj-lt"/>
              <a:cs typeface="Calibri"/>
            </a:endParaRPr>
          </a:p>
        </p:txBody>
      </p:sp>
      <p:sp>
        <p:nvSpPr>
          <p:cNvPr id="5" name="Retângulo 4">
            <a:extLst>
              <a:ext uri="{FF2B5EF4-FFF2-40B4-BE49-F238E27FC236}">
                <a16:creationId xmlns:a16="http://schemas.microsoft.com/office/drawing/2014/main" id="{6F4EAEAF-0321-6396-44CC-11C20FC0616C}"/>
              </a:ext>
            </a:extLst>
          </p:cNvPr>
          <p:cNvSpPr/>
          <p:nvPr/>
        </p:nvSpPr>
        <p:spPr>
          <a:xfrm>
            <a:off x="0" y="6233750"/>
            <a:ext cx="12192000" cy="624250"/>
          </a:xfrm>
          <a:prstGeom prst="rect">
            <a:avLst/>
          </a:prstGeom>
          <a:solidFill>
            <a:srgbClr val="870F11"/>
          </a:solidFill>
          <a:ln>
            <a:solidFill>
              <a:srgbClr val="870F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6" name="CaixaDeTexto 5">
            <a:extLst>
              <a:ext uri="{FF2B5EF4-FFF2-40B4-BE49-F238E27FC236}">
                <a16:creationId xmlns:a16="http://schemas.microsoft.com/office/drawing/2014/main" id="{38FC4B13-55E2-BB27-A875-AA8E75588685}"/>
              </a:ext>
            </a:extLst>
          </p:cNvPr>
          <p:cNvSpPr txBox="1"/>
          <p:nvPr/>
        </p:nvSpPr>
        <p:spPr>
          <a:xfrm>
            <a:off x="1524001" y="1646010"/>
            <a:ext cx="9026524" cy="34163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PT" sz="2400" dirty="0" err="1">
                <a:cs typeface="Calibri"/>
              </a:rPr>
              <a:t>This</a:t>
            </a:r>
            <a:r>
              <a:rPr lang="pt-PT" sz="2400" dirty="0">
                <a:cs typeface="Calibri"/>
              </a:rPr>
              <a:t> </a:t>
            </a:r>
            <a:r>
              <a:rPr lang="pt-PT" sz="2400" dirty="0" err="1">
                <a:cs typeface="Calibri"/>
              </a:rPr>
              <a:t>project</a:t>
            </a:r>
            <a:r>
              <a:rPr lang="pt-PT" sz="2400" dirty="0">
                <a:cs typeface="Calibri"/>
              </a:rPr>
              <a:t> </a:t>
            </a:r>
            <a:r>
              <a:rPr lang="pt-PT" sz="2400" dirty="0" err="1">
                <a:cs typeface="Calibri"/>
              </a:rPr>
              <a:t>consists</a:t>
            </a:r>
            <a:r>
              <a:rPr lang="pt-PT" sz="2400" dirty="0">
                <a:cs typeface="Calibri"/>
              </a:rPr>
              <a:t> </a:t>
            </a:r>
            <a:r>
              <a:rPr lang="pt-PT" sz="2400" dirty="0" err="1">
                <a:cs typeface="Calibri"/>
              </a:rPr>
              <a:t>on</a:t>
            </a:r>
            <a:r>
              <a:rPr lang="pt-PT" sz="2400" dirty="0">
                <a:cs typeface="Calibri"/>
              </a:rPr>
              <a:t> </a:t>
            </a:r>
            <a:r>
              <a:rPr lang="pt-PT" sz="2400" dirty="0" err="1">
                <a:cs typeface="Calibri"/>
              </a:rPr>
              <a:t>the</a:t>
            </a:r>
            <a:r>
              <a:rPr lang="pt-PT" sz="2400" dirty="0">
                <a:cs typeface="Calibri"/>
              </a:rPr>
              <a:t> </a:t>
            </a:r>
            <a:r>
              <a:rPr lang="pt-PT" sz="2400" dirty="0" err="1">
                <a:cs typeface="Calibri"/>
              </a:rPr>
              <a:t>implementation</a:t>
            </a:r>
            <a:r>
              <a:rPr lang="pt-PT" sz="2400" dirty="0">
                <a:cs typeface="Calibri"/>
              </a:rPr>
              <a:t> </a:t>
            </a:r>
            <a:r>
              <a:rPr lang="pt-PT" sz="2400" dirty="0" err="1">
                <a:cs typeface="Calibri"/>
              </a:rPr>
              <a:t>of</a:t>
            </a:r>
            <a:r>
              <a:rPr lang="pt-PT" sz="2400" dirty="0">
                <a:cs typeface="Calibri"/>
              </a:rPr>
              <a:t> a </a:t>
            </a:r>
            <a:r>
              <a:rPr lang="pt-PT" sz="2400" dirty="0" err="1">
                <a:cs typeface="Calibri"/>
              </a:rPr>
              <a:t>database</a:t>
            </a:r>
            <a:r>
              <a:rPr lang="pt-PT" sz="2400" dirty="0">
                <a:cs typeface="Calibri"/>
              </a:rPr>
              <a:t> </a:t>
            </a:r>
            <a:r>
              <a:rPr lang="pt-PT" sz="2400" dirty="0" err="1">
                <a:cs typeface="Calibri"/>
              </a:rPr>
              <a:t>that</a:t>
            </a:r>
            <a:r>
              <a:rPr lang="pt-PT" sz="2400" dirty="0">
                <a:cs typeface="Calibri"/>
              </a:rPr>
              <a:t> </a:t>
            </a:r>
            <a:r>
              <a:rPr lang="pt-PT" sz="2400" dirty="0" err="1">
                <a:cs typeface="Calibri"/>
              </a:rPr>
              <a:t>allows</a:t>
            </a:r>
            <a:r>
              <a:rPr lang="pt-PT" sz="2400" dirty="0">
                <a:cs typeface="Calibri"/>
              </a:rPr>
              <a:t> </a:t>
            </a:r>
            <a:r>
              <a:rPr lang="pt-PT" sz="2400" dirty="0" err="1">
                <a:cs typeface="Calibri"/>
              </a:rPr>
              <a:t>relation</a:t>
            </a:r>
            <a:r>
              <a:rPr lang="pt-PT" sz="2400" dirty="0">
                <a:cs typeface="Calibri"/>
              </a:rPr>
              <a:t> data </a:t>
            </a:r>
            <a:r>
              <a:rPr lang="pt-PT" sz="2400" dirty="0" err="1">
                <a:cs typeface="Calibri"/>
              </a:rPr>
              <a:t>with</a:t>
            </a:r>
            <a:r>
              <a:rPr lang="pt-PT" sz="2400" dirty="0">
                <a:cs typeface="Calibri"/>
              </a:rPr>
              <a:t> </a:t>
            </a:r>
            <a:r>
              <a:rPr lang="pt-PT" sz="2400" dirty="0" err="1">
                <a:cs typeface="Calibri"/>
              </a:rPr>
              <a:t>home</a:t>
            </a:r>
            <a:r>
              <a:rPr lang="pt-PT" sz="2400" dirty="0">
                <a:cs typeface="Calibri"/>
              </a:rPr>
              <a:t> </a:t>
            </a:r>
            <a:r>
              <a:rPr lang="pt-PT" sz="2400" dirty="0" err="1">
                <a:cs typeface="Calibri"/>
              </a:rPr>
              <a:t>delivery</a:t>
            </a:r>
            <a:r>
              <a:rPr lang="pt-PT" sz="2400" dirty="0">
                <a:cs typeface="Calibri"/>
              </a:rPr>
              <a:t> </a:t>
            </a:r>
            <a:r>
              <a:rPr lang="pt-PT" sz="2400" dirty="0" err="1">
                <a:cs typeface="Calibri"/>
              </a:rPr>
              <a:t>service</a:t>
            </a:r>
            <a:r>
              <a:rPr lang="pt-PT" sz="2400" dirty="0">
                <a:cs typeface="Calibri"/>
              </a:rPr>
              <a:t> </a:t>
            </a:r>
            <a:r>
              <a:rPr lang="pt-PT" sz="2400" dirty="0" err="1">
                <a:cs typeface="Calibri"/>
              </a:rPr>
              <a:t>at</a:t>
            </a:r>
            <a:r>
              <a:rPr lang="pt-PT" sz="2400" dirty="0">
                <a:cs typeface="Calibri"/>
              </a:rPr>
              <a:t> Mrs. Dores future online </a:t>
            </a:r>
            <a:r>
              <a:rPr lang="pt-PT" sz="2400" dirty="0" err="1">
                <a:cs typeface="Calibri"/>
              </a:rPr>
              <a:t>store</a:t>
            </a:r>
            <a:r>
              <a:rPr lang="pt-PT" sz="2400" dirty="0">
                <a:cs typeface="Calibri"/>
              </a:rPr>
              <a:t> </a:t>
            </a:r>
            <a:r>
              <a:rPr lang="pt-PT" sz="2400" dirty="0" err="1">
                <a:cs typeface="Calibri"/>
              </a:rPr>
              <a:t>so</a:t>
            </a:r>
            <a:r>
              <a:rPr lang="pt-PT" sz="2400" dirty="0">
                <a:cs typeface="Calibri"/>
              </a:rPr>
              <a:t> </a:t>
            </a:r>
            <a:r>
              <a:rPr lang="pt-PT" sz="2400" dirty="0" err="1">
                <a:cs typeface="Calibri"/>
              </a:rPr>
              <a:t>that</a:t>
            </a:r>
            <a:r>
              <a:rPr lang="pt-PT" sz="2400" dirty="0">
                <a:cs typeface="Calibri"/>
              </a:rPr>
              <a:t> </a:t>
            </a:r>
            <a:r>
              <a:rPr lang="pt-PT" sz="2400" dirty="0" err="1">
                <a:cs typeface="Calibri"/>
              </a:rPr>
              <a:t>she</a:t>
            </a:r>
            <a:r>
              <a:rPr lang="pt-PT" sz="2400" dirty="0">
                <a:cs typeface="Calibri"/>
              </a:rPr>
              <a:t> can </a:t>
            </a:r>
            <a:r>
              <a:rPr lang="pt-PT" sz="2400" dirty="0" err="1">
                <a:cs typeface="Calibri"/>
              </a:rPr>
              <a:t>manage</a:t>
            </a:r>
            <a:r>
              <a:rPr lang="pt-PT" sz="2400" dirty="0">
                <a:cs typeface="Calibri"/>
              </a:rPr>
              <a:t> </a:t>
            </a:r>
            <a:r>
              <a:rPr lang="pt-PT" sz="2400" dirty="0" err="1">
                <a:cs typeface="Calibri"/>
              </a:rPr>
              <a:t>everything</a:t>
            </a:r>
            <a:r>
              <a:rPr lang="pt-PT" sz="2400" dirty="0">
                <a:cs typeface="Calibri"/>
              </a:rPr>
              <a:t> </a:t>
            </a:r>
            <a:r>
              <a:rPr lang="pt-PT" sz="2400" dirty="0" err="1">
                <a:cs typeface="Calibri"/>
              </a:rPr>
              <a:t>easier</a:t>
            </a:r>
            <a:r>
              <a:rPr lang="pt-PT" sz="2400" dirty="0">
                <a:cs typeface="Calibri"/>
              </a:rPr>
              <a:t>. </a:t>
            </a:r>
            <a:r>
              <a:rPr lang="pt-PT" sz="2400" dirty="0" err="1">
                <a:cs typeface="Calibri"/>
              </a:rPr>
              <a:t>This</a:t>
            </a:r>
            <a:r>
              <a:rPr lang="pt-PT" sz="2400" dirty="0">
                <a:cs typeface="Calibri"/>
              </a:rPr>
              <a:t> </a:t>
            </a:r>
            <a:r>
              <a:rPr lang="pt-PT" sz="2400" dirty="0" err="1">
                <a:cs typeface="Calibri"/>
              </a:rPr>
              <a:t>would</a:t>
            </a:r>
            <a:r>
              <a:rPr lang="pt-PT" sz="2400" dirty="0">
                <a:cs typeface="Calibri"/>
              </a:rPr>
              <a:t> </a:t>
            </a:r>
            <a:r>
              <a:rPr lang="pt-PT" sz="2400" dirty="0" err="1">
                <a:cs typeface="Calibri"/>
              </a:rPr>
              <a:t>also</a:t>
            </a:r>
            <a:r>
              <a:rPr lang="pt-PT" sz="2400" dirty="0">
                <a:cs typeface="Calibri"/>
              </a:rPr>
              <a:t> </a:t>
            </a:r>
            <a:r>
              <a:rPr lang="pt-PT" sz="2400" dirty="0" err="1">
                <a:cs typeface="Calibri"/>
              </a:rPr>
              <a:t>help</a:t>
            </a:r>
            <a:r>
              <a:rPr lang="pt-PT" sz="2400" dirty="0">
                <a:cs typeface="Calibri"/>
              </a:rPr>
              <a:t> Mrs. Dores to </a:t>
            </a:r>
            <a:r>
              <a:rPr lang="pt-PT" sz="2400" dirty="0" err="1">
                <a:cs typeface="Calibri"/>
              </a:rPr>
              <a:t>manage</a:t>
            </a:r>
            <a:r>
              <a:rPr lang="pt-PT" sz="2400" dirty="0">
                <a:cs typeface="Calibri"/>
              </a:rPr>
              <a:t> stock </a:t>
            </a:r>
            <a:r>
              <a:rPr lang="pt-PT" sz="2400" dirty="0" err="1">
                <a:cs typeface="Calibri"/>
              </a:rPr>
              <a:t>and</a:t>
            </a:r>
            <a:r>
              <a:rPr lang="pt-PT" sz="2400" dirty="0">
                <a:cs typeface="Calibri"/>
              </a:rPr>
              <a:t> </a:t>
            </a:r>
            <a:r>
              <a:rPr lang="pt-PT" sz="2400" dirty="0" err="1">
                <a:cs typeface="Calibri"/>
              </a:rPr>
              <a:t>know</a:t>
            </a:r>
            <a:r>
              <a:rPr lang="pt-PT" sz="2400" dirty="0">
                <a:cs typeface="Calibri"/>
              </a:rPr>
              <a:t> </a:t>
            </a:r>
            <a:r>
              <a:rPr lang="pt-PT" sz="2400" dirty="0" err="1">
                <a:cs typeface="Calibri"/>
              </a:rPr>
              <a:t>when</a:t>
            </a:r>
            <a:r>
              <a:rPr lang="pt-PT" sz="2400" dirty="0">
                <a:cs typeface="Calibri"/>
              </a:rPr>
              <a:t> to </a:t>
            </a:r>
            <a:r>
              <a:rPr lang="pt-PT" sz="2400" dirty="0" err="1">
                <a:cs typeface="Calibri"/>
              </a:rPr>
              <a:t>order</a:t>
            </a:r>
            <a:r>
              <a:rPr lang="pt-PT" sz="2400" dirty="0">
                <a:cs typeface="Calibri"/>
              </a:rPr>
              <a:t> </a:t>
            </a:r>
            <a:r>
              <a:rPr lang="pt-PT" sz="2400" dirty="0" err="1">
                <a:cs typeface="Calibri"/>
              </a:rPr>
              <a:t>products</a:t>
            </a:r>
            <a:r>
              <a:rPr lang="pt-PT" sz="2400" dirty="0">
                <a:cs typeface="Calibri"/>
              </a:rPr>
              <a:t> </a:t>
            </a:r>
            <a:r>
              <a:rPr lang="pt-PT" sz="2400" dirty="0" err="1">
                <a:cs typeface="Calibri"/>
              </a:rPr>
              <a:t>from</a:t>
            </a:r>
            <a:r>
              <a:rPr lang="pt-PT" sz="2400" dirty="0">
                <a:cs typeface="Calibri"/>
              </a:rPr>
              <a:t> </a:t>
            </a:r>
            <a:r>
              <a:rPr lang="pt-PT" sz="2400" dirty="0" err="1">
                <a:cs typeface="Calibri"/>
              </a:rPr>
              <a:t>suppliers</a:t>
            </a:r>
            <a:r>
              <a:rPr lang="pt-PT" sz="2400" dirty="0">
                <a:cs typeface="Calibri"/>
              </a:rPr>
              <a:t>.</a:t>
            </a:r>
          </a:p>
          <a:p>
            <a:pPr marL="342900" indent="-342900">
              <a:buFont typeface="Arial"/>
              <a:buChar char="•"/>
            </a:pPr>
            <a:endParaRPr lang="pt-PT" sz="2400" dirty="0">
              <a:cs typeface="Calibri"/>
            </a:endParaRPr>
          </a:p>
          <a:p>
            <a:pPr marL="342900" indent="-342900">
              <a:buFont typeface="Arial"/>
              <a:buChar char="•"/>
            </a:pPr>
            <a:endParaRPr lang="pt-PT" sz="2400" dirty="0">
              <a:cs typeface="Calibri"/>
            </a:endParaRPr>
          </a:p>
          <a:p>
            <a:pPr marL="342900" indent="-342900">
              <a:buFont typeface="Arial"/>
              <a:buChar char="•"/>
            </a:pPr>
            <a:endParaRPr lang="pt-PT" sz="2400" dirty="0">
              <a:cs typeface="Calibri"/>
            </a:endParaRPr>
          </a:p>
          <a:p>
            <a:pPr algn="ctr"/>
            <a:endParaRPr lang="pt-PT" sz="2400" dirty="0">
              <a:cs typeface="Calibri"/>
            </a:endParaRPr>
          </a:p>
        </p:txBody>
      </p:sp>
      <p:pic>
        <p:nvPicPr>
          <p:cNvPr id="3" name="Imagem 3">
            <a:extLst>
              <a:ext uri="{FF2B5EF4-FFF2-40B4-BE49-F238E27FC236}">
                <a16:creationId xmlns:a16="http://schemas.microsoft.com/office/drawing/2014/main" id="{F093C050-F78D-F350-7DF4-314FC5AEDD79}"/>
              </a:ext>
            </a:extLst>
          </p:cNvPr>
          <p:cNvPicPr>
            <a:picLocks noChangeAspect="1"/>
          </p:cNvPicPr>
          <p:nvPr/>
        </p:nvPicPr>
        <p:blipFill>
          <a:blip r:embed="rId2"/>
          <a:stretch>
            <a:fillRect/>
          </a:stretch>
        </p:blipFill>
        <p:spPr>
          <a:xfrm>
            <a:off x="3401" y="6261325"/>
            <a:ext cx="1239158" cy="711201"/>
          </a:xfrm>
          <a:prstGeom prst="rect">
            <a:avLst/>
          </a:prstGeom>
        </p:spPr>
      </p:pic>
      <p:sp>
        <p:nvSpPr>
          <p:cNvPr id="4" name="CaixaDeTexto 3">
            <a:extLst>
              <a:ext uri="{FF2B5EF4-FFF2-40B4-BE49-F238E27FC236}">
                <a16:creationId xmlns:a16="http://schemas.microsoft.com/office/drawing/2014/main" id="{A6C6123B-AFC5-5242-75C5-67B35E694C4F}"/>
              </a:ext>
            </a:extLst>
          </p:cNvPr>
          <p:cNvSpPr txBox="1"/>
          <p:nvPr/>
        </p:nvSpPr>
        <p:spPr>
          <a:xfrm>
            <a:off x="7362824" y="6362699"/>
            <a:ext cx="5124450"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PT" sz="1600" dirty="0">
                <a:solidFill>
                  <a:schemeClr val="bg1"/>
                </a:solidFill>
                <a:cs typeface="Calibri"/>
              </a:rPr>
              <a:t>Bases de Dados – </a:t>
            </a:r>
            <a:r>
              <a:rPr lang="pt-PT" sz="1600" dirty="0" err="1">
                <a:solidFill>
                  <a:schemeClr val="bg1"/>
                </a:solidFill>
                <a:cs typeface="Calibri"/>
              </a:rPr>
              <a:t>Dorlux</a:t>
            </a:r>
            <a:r>
              <a:rPr lang="pt-PT" sz="1600" dirty="0">
                <a:solidFill>
                  <a:schemeClr val="bg1"/>
                </a:solidFill>
                <a:cs typeface="Calibri"/>
              </a:rPr>
              <a:t>   |   Checkpoint 1/2 - </a:t>
            </a:r>
            <a:r>
              <a:rPr lang="pt-PT" sz="1600" dirty="0" err="1">
                <a:solidFill>
                  <a:schemeClr val="bg1"/>
                </a:solidFill>
                <a:cs typeface="Calibri"/>
              </a:rPr>
              <a:t>Group</a:t>
            </a:r>
            <a:r>
              <a:rPr lang="pt-PT" sz="1600" dirty="0">
                <a:solidFill>
                  <a:schemeClr val="bg1"/>
                </a:solidFill>
                <a:cs typeface="Calibri"/>
              </a:rPr>
              <a:t> 11</a:t>
            </a:r>
            <a:endParaRPr lang="pt-PT" dirty="0">
              <a:solidFill>
                <a:schemeClr val="bg1"/>
              </a:solidFill>
            </a:endParaRPr>
          </a:p>
        </p:txBody>
      </p:sp>
    </p:spTree>
    <p:extLst>
      <p:ext uri="{BB962C8B-B14F-4D97-AF65-F5344CB8AC3E}">
        <p14:creationId xmlns:p14="http://schemas.microsoft.com/office/powerpoint/2010/main" val="537447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1"/>
          <p:cNvSpPr>
            <a:spLocks noGrp="1"/>
          </p:cNvSpPr>
          <p:nvPr>
            <p:ph type="ctrTitle"/>
          </p:nvPr>
        </p:nvSpPr>
        <p:spPr>
          <a:xfrm>
            <a:off x="1525814" y="274973"/>
            <a:ext cx="9144000" cy="1155230"/>
          </a:xfrm>
        </p:spPr>
        <p:txBody>
          <a:bodyPr/>
          <a:lstStyle/>
          <a:p>
            <a:pPr algn="l"/>
            <a:r>
              <a:rPr lang="pt-PT" sz="4000" dirty="0" err="1">
                <a:solidFill>
                  <a:srgbClr val="870F11"/>
                </a:solidFill>
                <a:latin typeface="Calibri"/>
                <a:cs typeface="Calibri"/>
              </a:rPr>
              <a:t>Resources</a:t>
            </a:r>
            <a:r>
              <a:rPr lang="pt-PT" sz="4000" dirty="0">
                <a:solidFill>
                  <a:srgbClr val="870F11"/>
                </a:solidFill>
                <a:latin typeface="Calibri"/>
                <a:cs typeface="Calibri"/>
              </a:rPr>
              <a:t> </a:t>
            </a:r>
            <a:r>
              <a:rPr lang="pt-PT" sz="4000" dirty="0" err="1">
                <a:solidFill>
                  <a:srgbClr val="870F11"/>
                </a:solidFill>
                <a:latin typeface="Calibri"/>
                <a:cs typeface="Calibri"/>
              </a:rPr>
              <a:t>needed</a:t>
            </a:r>
            <a:endParaRPr lang="pt-PT" dirty="0" err="1"/>
          </a:p>
        </p:txBody>
      </p:sp>
      <p:sp>
        <p:nvSpPr>
          <p:cNvPr id="5" name="Retângulo 4">
            <a:extLst>
              <a:ext uri="{FF2B5EF4-FFF2-40B4-BE49-F238E27FC236}">
                <a16:creationId xmlns:a16="http://schemas.microsoft.com/office/drawing/2014/main" id="{6F4EAEAF-0321-6396-44CC-11C20FC0616C}"/>
              </a:ext>
            </a:extLst>
          </p:cNvPr>
          <p:cNvSpPr/>
          <p:nvPr/>
        </p:nvSpPr>
        <p:spPr>
          <a:xfrm>
            <a:off x="0" y="6233750"/>
            <a:ext cx="12192000" cy="624250"/>
          </a:xfrm>
          <a:prstGeom prst="rect">
            <a:avLst/>
          </a:prstGeom>
          <a:solidFill>
            <a:srgbClr val="870F11"/>
          </a:solidFill>
          <a:ln>
            <a:solidFill>
              <a:srgbClr val="870F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6" name="CaixaDeTexto 5">
            <a:extLst>
              <a:ext uri="{FF2B5EF4-FFF2-40B4-BE49-F238E27FC236}">
                <a16:creationId xmlns:a16="http://schemas.microsoft.com/office/drawing/2014/main" id="{38FC4B13-55E2-BB27-A875-AA8E75588685}"/>
              </a:ext>
            </a:extLst>
          </p:cNvPr>
          <p:cNvSpPr txBox="1"/>
          <p:nvPr/>
        </p:nvSpPr>
        <p:spPr>
          <a:xfrm>
            <a:off x="1524001" y="1646010"/>
            <a:ext cx="9026524" cy="378565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Arial"/>
              <a:buChar char="•"/>
            </a:pPr>
            <a:endParaRPr lang="pt-PT" sz="2400" dirty="0">
              <a:cs typeface="Calibri"/>
            </a:endParaRPr>
          </a:p>
          <a:p>
            <a:pPr marL="342900" indent="-342900">
              <a:buFont typeface="Arial"/>
              <a:buChar char="•"/>
            </a:pPr>
            <a:r>
              <a:rPr lang="pt-PT" sz="2400" dirty="0" err="1">
                <a:cs typeface="Calibri"/>
              </a:rPr>
              <a:t>Human</a:t>
            </a:r>
            <a:endParaRPr lang="pt-PT" sz="2400" dirty="0">
              <a:cs typeface="Calibri"/>
            </a:endParaRPr>
          </a:p>
          <a:p>
            <a:r>
              <a:rPr lang="pt-PT" sz="2400" dirty="0">
                <a:cs typeface="Calibri"/>
              </a:rPr>
              <a:t>          - </a:t>
            </a:r>
            <a:r>
              <a:rPr lang="pt-PT" sz="2400" dirty="0" err="1">
                <a:cs typeface="Calibri"/>
              </a:rPr>
              <a:t>Person</a:t>
            </a:r>
            <a:r>
              <a:rPr lang="pt-PT" sz="2400" dirty="0">
                <a:cs typeface="Calibri"/>
              </a:rPr>
              <a:t> </a:t>
            </a:r>
            <a:r>
              <a:rPr lang="pt-PT" sz="2400" dirty="0" err="1">
                <a:cs typeface="Calibri"/>
              </a:rPr>
              <a:t>that</a:t>
            </a:r>
            <a:r>
              <a:rPr lang="pt-PT" sz="2400" dirty="0">
                <a:cs typeface="Calibri"/>
              </a:rPr>
              <a:t> </a:t>
            </a:r>
            <a:r>
              <a:rPr lang="pt-PT" sz="2400" dirty="0" err="1">
                <a:cs typeface="Calibri"/>
              </a:rPr>
              <a:t>works</a:t>
            </a:r>
            <a:r>
              <a:rPr lang="pt-PT" sz="2400" dirty="0">
                <a:cs typeface="Calibri"/>
              </a:rPr>
              <a:t> </a:t>
            </a:r>
            <a:r>
              <a:rPr lang="pt-PT" sz="2400" dirty="0" err="1">
                <a:cs typeface="Calibri"/>
              </a:rPr>
              <a:t>on</a:t>
            </a:r>
            <a:r>
              <a:rPr lang="pt-PT" sz="2400" dirty="0">
                <a:cs typeface="Calibri"/>
              </a:rPr>
              <a:t> </a:t>
            </a:r>
            <a:r>
              <a:rPr lang="pt-PT" sz="2400" dirty="0" err="1">
                <a:cs typeface="Calibri"/>
              </a:rPr>
              <a:t>the</a:t>
            </a:r>
            <a:r>
              <a:rPr lang="pt-PT" sz="2400" dirty="0">
                <a:cs typeface="Calibri"/>
              </a:rPr>
              <a:t> </a:t>
            </a:r>
            <a:r>
              <a:rPr lang="pt-PT" sz="2400" dirty="0" err="1">
                <a:cs typeface="Calibri"/>
              </a:rPr>
              <a:t>store</a:t>
            </a:r>
            <a:endParaRPr lang="pt-PT" sz="2400" dirty="0">
              <a:cs typeface="Calibri"/>
            </a:endParaRPr>
          </a:p>
          <a:p>
            <a:r>
              <a:rPr lang="pt-PT" sz="2400" dirty="0">
                <a:cs typeface="Calibri"/>
              </a:rPr>
              <a:t>          - </a:t>
            </a:r>
            <a:r>
              <a:rPr lang="pt-PT" sz="2400" dirty="0" err="1">
                <a:cs typeface="Calibri"/>
              </a:rPr>
              <a:t>Clients</a:t>
            </a:r>
          </a:p>
          <a:p>
            <a:r>
              <a:rPr lang="pt-PT" sz="2400" dirty="0">
                <a:cs typeface="Calibri"/>
              </a:rPr>
              <a:t>          - </a:t>
            </a:r>
            <a:r>
              <a:rPr lang="pt-PT" sz="2400" dirty="0" err="1">
                <a:cs typeface="Calibri"/>
              </a:rPr>
              <a:t>Development</a:t>
            </a:r>
            <a:r>
              <a:rPr lang="pt-PT" sz="2400" dirty="0">
                <a:cs typeface="Calibri"/>
              </a:rPr>
              <a:t> team</a:t>
            </a:r>
          </a:p>
          <a:p>
            <a:pPr marL="342900" indent="-342900">
              <a:buFont typeface="Arial"/>
              <a:buChar char="•"/>
            </a:pPr>
            <a:r>
              <a:rPr lang="pt-PT" sz="2400" dirty="0">
                <a:cs typeface="Calibri"/>
              </a:rPr>
              <a:t>Material</a:t>
            </a:r>
          </a:p>
          <a:p>
            <a:r>
              <a:rPr lang="pt-PT" sz="2400" dirty="0">
                <a:cs typeface="Calibri"/>
              </a:rPr>
              <a:t>          - Hardware (1 server, 4 </a:t>
            </a:r>
            <a:r>
              <a:rPr lang="pt-PT" sz="2400" dirty="0" err="1">
                <a:cs typeface="Calibri"/>
              </a:rPr>
              <a:t>computers</a:t>
            </a:r>
            <a:r>
              <a:rPr lang="pt-PT" sz="2400" dirty="0">
                <a:cs typeface="Calibri"/>
              </a:rPr>
              <a:t>, internet </a:t>
            </a:r>
            <a:r>
              <a:rPr lang="pt-PT" sz="2400" dirty="0" err="1">
                <a:cs typeface="Calibri"/>
              </a:rPr>
              <a:t>access</a:t>
            </a:r>
            <a:r>
              <a:rPr lang="pt-PT" sz="2400" dirty="0">
                <a:cs typeface="Calibri"/>
              </a:rPr>
              <a:t>)</a:t>
            </a:r>
          </a:p>
          <a:p>
            <a:r>
              <a:rPr lang="pt-PT" sz="2400" dirty="0">
                <a:cs typeface="Calibri"/>
              </a:rPr>
              <a:t>          - Software (DBMS, </a:t>
            </a:r>
            <a:r>
              <a:rPr lang="pt-PT" sz="2400" dirty="0" err="1">
                <a:cs typeface="Calibri"/>
              </a:rPr>
              <a:t>billing</a:t>
            </a:r>
            <a:r>
              <a:rPr lang="pt-PT" sz="2400" dirty="0">
                <a:cs typeface="Calibri"/>
              </a:rPr>
              <a:t> </a:t>
            </a:r>
            <a:r>
              <a:rPr lang="pt-PT" sz="2400" dirty="0" err="1">
                <a:cs typeface="Calibri"/>
              </a:rPr>
              <a:t>program</a:t>
            </a:r>
            <a:r>
              <a:rPr lang="pt-PT" sz="2400" dirty="0">
                <a:cs typeface="Calibri"/>
              </a:rPr>
              <a:t> </a:t>
            </a:r>
            <a:r>
              <a:rPr lang="pt-PT" sz="2400" dirty="0" err="1">
                <a:cs typeface="Calibri"/>
              </a:rPr>
              <a:t>already</a:t>
            </a:r>
            <a:r>
              <a:rPr lang="pt-PT" sz="2400" dirty="0">
                <a:cs typeface="Calibri"/>
              </a:rPr>
              <a:t> </a:t>
            </a:r>
            <a:r>
              <a:rPr lang="pt-PT" sz="2400" dirty="0" err="1">
                <a:cs typeface="Calibri"/>
              </a:rPr>
              <a:t>implemented</a:t>
            </a:r>
            <a:r>
              <a:rPr lang="pt-PT" sz="2400" dirty="0">
                <a:cs typeface="Calibri"/>
              </a:rPr>
              <a:t>)</a:t>
            </a:r>
          </a:p>
          <a:p>
            <a:endParaRPr lang="pt-PT" sz="2400" dirty="0">
              <a:cs typeface="Calibri"/>
            </a:endParaRPr>
          </a:p>
          <a:p>
            <a:pPr algn="ctr"/>
            <a:endParaRPr lang="pt-PT" sz="2400" dirty="0">
              <a:cs typeface="Calibri"/>
            </a:endParaRPr>
          </a:p>
        </p:txBody>
      </p:sp>
      <p:pic>
        <p:nvPicPr>
          <p:cNvPr id="3" name="Imagem 3">
            <a:extLst>
              <a:ext uri="{FF2B5EF4-FFF2-40B4-BE49-F238E27FC236}">
                <a16:creationId xmlns:a16="http://schemas.microsoft.com/office/drawing/2014/main" id="{F093C050-F78D-F350-7DF4-314FC5AEDD79}"/>
              </a:ext>
            </a:extLst>
          </p:cNvPr>
          <p:cNvPicPr>
            <a:picLocks noChangeAspect="1"/>
          </p:cNvPicPr>
          <p:nvPr/>
        </p:nvPicPr>
        <p:blipFill>
          <a:blip r:embed="rId2"/>
          <a:stretch>
            <a:fillRect/>
          </a:stretch>
        </p:blipFill>
        <p:spPr>
          <a:xfrm>
            <a:off x="3401" y="6261325"/>
            <a:ext cx="1239158" cy="711201"/>
          </a:xfrm>
          <a:prstGeom prst="rect">
            <a:avLst/>
          </a:prstGeom>
        </p:spPr>
      </p:pic>
      <p:sp>
        <p:nvSpPr>
          <p:cNvPr id="4" name="CaixaDeTexto 3">
            <a:extLst>
              <a:ext uri="{FF2B5EF4-FFF2-40B4-BE49-F238E27FC236}">
                <a16:creationId xmlns:a16="http://schemas.microsoft.com/office/drawing/2014/main" id="{A6C6123B-AFC5-5242-75C5-67B35E694C4F}"/>
              </a:ext>
            </a:extLst>
          </p:cNvPr>
          <p:cNvSpPr txBox="1"/>
          <p:nvPr/>
        </p:nvSpPr>
        <p:spPr>
          <a:xfrm>
            <a:off x="7362824" y="6362699"/>
            <a:ext cx="5124450"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PT" sz="1600" dirty="0">
                <a:solidFill>
                  <a:schemeClr val="bg1"/>
                </a:solidFill>
                <a:cs typeface="Calibri"/>
              </a:rPr>
              <a:t>Bases de Dados – </a:t>
            </a:r>
            <a:r>
              <a:rPr lang="pt-PT" sz="1600" dirty="0" err="1">
                <a:solidFill>
                  <a:schemeClr val="bg1"/>
                </a:solidFill>
                <a:cs typeface="Calibri"/>
              </a:rPr>
              <a:t>Dorlux</a:t>
            </a:r>
            <a:r>
              <a:rPr lang="pt-PT" sz="1600" dirty="0">
                <a:solidFill>
                  <a:schemeClr val="bg1"/>
                </a:solidFill>
                <a:cs typeface="Calibri"/>
              </a:rPr>
              <a:t>   |   Checkpoint 1/2 - </a:t>
            </a:r>
            <a:r>
              <a:rPr lang="pt-PT" sz="1600" dirty="0" err="1">
                <a:solidFill>
                  <a:schemeClr val="bg1"/>
                </a:solidFill>
                <a:cs typeface="Calibri"/>
              </a:rPr>
              <a:t>Group</a:t>
            </a:r>
            <a:r>
              <a:rPr lang="pt-PT" sz="1600" dirty="0">
                <a:solidFill>
                  <a:schemeClr val="bg1"/>
                </a:solidFill>
                <a:cs typeface="Calibri"/>
              </a:rPr>
              <a:t> 11</a:t>
            </a:r>
            <a:endParaRPr lang="pt-PT" dirty="0">
              <a:solidFill>
                <a:schemeClr val="bg1"/>
              </a:solidFill>
            </a:endParaRPr>
          </a:p>
        </p:txBody>
      </p:sp>
    </p:spTree>
    <p:extLst>
      <p:ext uri="{BB962C8B-B14F-4D97-AF65-F5344CB8AC3E}">
        <p14:creationId xmlns:p14="http://schemas.microsoft.com/office/powerpoint/2010/main" val="838819942"/>
      </p:ext>
    </p:extLst>
  </p:cSld>
  <p:clrMapOvr>
    <a:masterClrMapping/>
  </p:clrMapOvr>
</p:sld>
</file>

<file path=ppt/theme/theme1.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o" ma:contentTypeID="0x010100C80F99B1A9D38C4D82DDAEDA3598BCDA" ma:contentTypeVersion="4" ma:contentTypeDescription="Criar um novo documento." ma:contentTypeScope="" ma:versionID="bcabf9fb0f565926b5d1ae1ba80e7003">
  <xsd:schema xmlns:xsd="http://www.w3.org/2001/XMLSchema" xmlns:xs="http://www.w3.org/2001/XMLSchema" xmlns:p="http://schemas.microsoft.com/office/2006/metadata/properties" xmlns:ns3="61ffdd43-71ea-4afc-bb01-7baa052ac94c" targetNamespace="http://schemas.microsoft.com/office/2006/metadata/properties" ma:root="true" ma:fieldsID="e9255b4cc8d60997d911398195b2c0fa" ns3:_="">
    <xsd:import namespace="61ffdd43-71ea-4afc-bb01-7baa052ac94c"/>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1ffdd43-71ea-4afc-bb01-7baa052ac94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ú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857326BF-A4AE-4FD2-8F1F-81E4DEB2DFF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1ffdd43-71ea-4afc-bb01-7baa052ac94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EF15201F-F8A8-4EDF-949D-401E44F88AB5}">
  <ds:schemaRefs>
    <ds:schemaRef ds:uri="http://schemas.microsoft.com/sharepoint/v3/contenttype/forms"/>
  </ds:schemaRefs>
</ds:datastoreItem>
</file>

<file path=customXml/itemProps3.xml><?xml version="1.0" encoding="utf-8"?>
<ds:datastoreItem xmlns:ds="http://schemas.openxmlformats.org/officeDocument/2006/customXml" ds:itemID="{C5E60C97-375D-4CB7-9E8A-39B4321C938B}">
  <ds:schemaRefs>
    <ds:schemaRef ds:uri="http://schemas.microsoft.com/office/infopath/2007/PartnerControls"/>
    <ds:schemaRef ds:uri="http://schemas.microsoft.com/office/2006/metadata/properties"/>
    <ds:schemaRef ds:uri="http://www.w3.org/XML/1998/namespace"/>
    <ds:schemaRef ds:uri="http://purl.org/dc/elements/1.1/"/>
    <ds:schemaRef ds:uri="61ffdd43-71ea-4afc-bb01-7baa052ac94c"/>
    <ds:schemaRef ds:uri="http://schemas.microsoft.com/office/2006/documentManagement/types"/>
    <ds:schemaRef ds:uri="http://schemas.openxmlformats.org/package/2006/metadata/core-properties"/>
    <ds:schemaRef ds:uri="http://purl.org/dc/dcmitype/"/>
    <ds:schemaRef ds:uri="http://purl.org/dc/terms/"/>
  </ds:schemaRefs>
</ds:datastoreItem>
</file>

<file path=docProps/app.xml><?xml version="1.0" encoding="utf-8"?>
<Properties xmlns="http://schemas.openxmlformats.org/officeDocument/2006/extended-properties" xmlns:vt="http://schemas.openxmlformats.org/officeDocument/2006/docPropsVTypes">
  <TotalTime>246</TotalTime>
  <Words>1124</Words>
  <Application>Microsoft Office PowerPoint</Application>
  <PresentationFormat>Ecrã Panorâmico</PresentationFormat>
  <Paragraphs>133</Paragraphs>
  <Slides>21</Slides>
  <Notes>0</Notes>
  <HiddenSlides>21</HiddenSlides>
  <MMClips>0</MMClips>
  <ScaleCrop>false</ScaleCrop>
  <HeadingPairs>
    <vt:vector size="6" baseType="variant">
      <vt:variant>
        <vt:lpstr>Tipos de letra usados</vt:lpstr>
      </vt:variant>
      <vt:variant>
        <vt:i4>4</vt:i4>
      </vt:variant>
      <vt:variant>
        <vt:lpstr>Tema</vt:lpstr>
      </vt:variant>
      <vt:variant>
        <vt:i4>1</vt:i4>
      </vt:variant>
      <vt:variant>
        <vt:lpstr>Títulos dos diapositivos</vt:lpstr>
      </vt:variant>
      <vt:variant>
        <vt:i4>21</vt:i4>
      </vt:variant>
    </vt:vector>
  </HeadingPairs>
  <TitlesOfParts>
    <vt:vector size="26" baseType="lpstr">
      <vt:lpstr>Arial</vt:lpstr>
      <vt:lpstr>Calibri</vt:lpstr>
      <vt:lpstr>Calibri Light</vt:lpstr>
      <vt:lpstr>Consolas</vt:lpstr>
      <vt:lpstr>Tema do Office</vt:lpstr>
      <vt:lpstr>Bases de Dados - Dorlux</vt:lpstr>
      <vt:lpstr>Presentation Structure</vt:lpstr>
      <vt:lpstr>1- System Contextualization</vt:lpstr>
      <vt:lpstr>What's Dorlux?</vt:lpstr>
      <vt:lpstr>What's Dorlux?</vt:lpstr>
      <vt:lpstr>Motivation and Objectives</vt:lpstr>
      <vt:lpstr>Motivation and Objectives</vt:lpstr>
      <vt:lpstr>Viability of the process</vt:lpstr>
      <vt:lpstr>Resources needed</vt:lpstr>
      <vt:lpstr>Execution plan</vt:lpstr>
      <vt:lpstr>Execution plan</vt:lpstr>
      <vt:lpstr>2- Requirements</vt:lpstr>
      <vt:lpstr>Requirements survey and analysis method</vt:lpstr>
      <vt:lpstr>Types of requirements</vt:lpstr>
      <vt:lpstr>Description requirements</vt:lpstr>
      <vt:lpstr>Description requirements</vt:lpstr>
      <vt:lpstr>Manipulation requirements</vt:lpstr>
      <vt:lpstr>Control requirements</vt:lpstr>
      <vt:lpstr>Control requirements</vt:lpstr>
      <vt:lpstr>Conceptual Model</vt:lpstr>
      <vt:lpstr>Logic Model</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creator>Simão Quintela</dc:creator>
  <cp:lastModifiedBy>Simão Pedro Batista Caridade Quintela</cp:lastModifiedBy>
  <cp:revision>548</cp:revision>
  <dcterms:created xsi:type="dcterms:W3CDTF">2022-11-19T12:42:00Z</dcterms:created>
  <dcterms:modified xsi:type="dcterms:W3CDTF">2022-11-21T15:48:18Z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0x010100C80F99B1A9D38C4D82DDAEDA3598BCDA</vt:lpwstr>
  </property>
</Properties>
</file>